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7" r:id="rId2"/>
    <p:sldMasterId id="2147483929" r:id="rId3"/>
  </p:sldMasterIdLst>
  <p:notesMasterIdLst>
    <p:notesMasterId r:id="rId33"/>
  </p:notesMasterIdLst>
  <p:handoutMasterIdLst>
    <p:handoutMasterId r:id="rId34"/>
  </p:handoutMasterIdLst>
  <p:sldIdLst>
    <p:sldId id="478" r:id="rId4"/>
    <p:sldId id="641" r:id="rId5"/>
    <p:sldId id="636" r:id="rId6"/>
    <p:sldId id="640" r:id="rId7"/>
    <p:sldId id="623" r:id="rId8"/>
    <p:sldId id="624" r:id="rId9"/>
    <p:sldId id="625" r:id="rId10"/>
    <p:sldId id="626" r:id="rId11"/>
    <p:sldId id="627" r:id="rId12"/>
    <p:sldId id="628" r:id="rId13"/>
    <p:sldId id="633" r:id="rId14"/>
    <p:sldId id="634" r:id="rId15"/>
    <p:sldId id="635" r:id="rId16"/>
    <p:sldId id="632" r:id="rId17"/>
    <p:sldId id="642" r:id="rId18"/>
    <p:sldId id="643" r:id="rId19"/>
    <p:sldId id="645" r:id="rId20"/>
    <p:sldId id="644" r:id="rId21"/>
    <p:sldId id="648" r:id="rId22"/>
    <p:sldId id="647" r:id="rId23"/>
    <p:sldId id="653" r:id="rId24"/>
    <p:sldId id="646" r:id="rId25"/>
    <p:sldId id="652" r:id="rId26"/>
    <p:sldId id="654" r:id="rId27"/>
    <p:sldId id="500" r:id="rId28"/>
    <p:sldId id="655" r:id="rId29"/>
    <p:sldId id="657" r:id="rId30"/>
    <p:sldId id="503" r:id="rId31"/>
    <p:sldId id="6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FD1C34-8F08-4903-9DB6-7EB72C2065F7}">
          <p14:sldIdLst>
            <p14:sldId id="478"/>
            <p14:sldId id="641"/>
            <p14:sldId id="636"/>
            <p14:sldId id="640"/>
            <p14:sldId id="623"/>
            <p14:sldId id="624"/>
            <p14:sldId id="625"/>
            <p14:sldId id="626"/>
            <p14:sldId id="627"/>
            <p14:sldId id="628"/>
            <p14:sldId id="633"/>
            <p14:sldId id="634"/>
            <p14:sldId id="635"/>
            <p14:sldId id="632"/>
            <p14:sldId id="642"/>
            <p14:sldId id="643"/>
            <p14:sldId id="645"/>
            <p14:sldId id="644"/>
            <p14:sldId id="648"/>
            <p14:sldId id="647"/>
            <p14:sldId id="653"/>
            <p14:sldId id="646"/>
            <p14:sldId id="652"/>
            <p14:sldId id="654"/>
            <p14:sldId id="500"/>
            <p14:sldId id="655"/>
            <p14:sldId id="657"/>
            <p14:sldId id="503"/>
            <p14:sldId id="659"/>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D Design" initials="G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BDA30E"/>
    <a:srgbClr val="99850B"/>
    <a:srgbClr val="1B212B"/>
    <a:srgbClr val="24B99B"/>
    <a:srgbClr val="2A3442"/>
    <a:srgbClr val="1B8974"/>
    <a:srgbClr val="45DBBE"/>
    <a:srgbClr val="22AE93"/>
    <a:srgbClr val="D2A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94386" autoAdjust="0"/>
  </p:normalViewPr>
  <p:slideViewPr>
    <p:cSldViewPr snapToGrid="0">
      <p:cViewPr>
        <p:scale>
          <a:sx n="76" d="100"/>
          <a:sy n="76" d="100"/>
        </p:scale>
        <p:origin x="-318"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8A79DF1-F6F3-4C7A-B999-061899A6FE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 xmlns:a16="http://schemas.microsoft.com/office/drawing/2014/main" id="{5C6663E1-9CBE-4871-B9ED-0057BB589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Tree>
    <p:extLst>
      <p:ext uri="{BB962C8B-B14F-4D97-AF65-F5344CB8AC3E}">
        <p14:creationId xmlns:p14="http://schemas.microsoft.com/office/powerpoint/2010/main" val="3534347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7CC0C-1C80-47D1-BF0A-6074C3817624}" type="datetimeFigureOut">
              <a:rPr lang="en-ID" smtClean="0"/>
              <a:t>11/5/2021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49EF7-E82C-4276-9101-E06CBF5FBD2C}" type="slidenum">
              <a:rPr lang="en-ID" smtClean="0"/>
              <a:t>‹#›</a:t>
            </a:fld>
            <a:endParaRPr lang="en-ID"/>
          </a:p>
        </p:txBody>
      </p:sp>
    </p:spTree>
    <p:extLst>
      <p:ext uri="{BB962C8B-B14F-4D97-AF65-F5344CB8AC3E}">
        <p14:creationId xmlns:p14="http://schemas.microsoft.com/office/powerpoint/2010/main" val="408603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11</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12</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13</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14</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15</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16</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17</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18</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19</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20</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3</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21</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22</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23</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24</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27</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4</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5</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6</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7</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8</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9</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solidFill>
                  <a:prstClr val="black"/>
                </a:solidFill>
              </a:rPr>
              <a:pPr/>
              <a:t>10</a:t>
            </a:fld>
            <a:endParaRPr lang="en-ID">
              <a:solidFill>
                <a:prstClr val="black"/>
              </a:solidFill>
            </a:endParaRPr>
          </a:p>
        </p:txBody>
      </p:sp>
    </p:spTree>
    <p:extLst>
      <p:ext uri="{BB962C8B-B14F-4D97-AF65-F5344CB8AC3E}">
        <p14:creationId xmlns:p14="http://schemas.microsoft.com/office/powerpoint/2010/main" val="259752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5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1E86CB8C-6D70-4BA5-BD27-433BE3084727}"/>
              </a:ext>
            </a:extLst>
          </p:cNvPr>
          <p:cNvSpPr>
            <a:spLocks noGrp="1"/>
          </p:cNvSpPr>
          <p:nvPr>
            <p:ph type="pic" sz="quarter" idx="26"/>
          </p:nvPr>
        </p:nvSpPr>
        <p:spPr>
          <a:xfrm>
            <a:off x="685800" y="1038225"/>
            <a:ext cx="5410200" cy="4781550"/>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21741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9" name="Picture Placeholder 6">
            <a:extLst>
              <a:ext uri="{FF2B5EF4-FFF2-40B4-BE49-F238E27FC236}">
                <a16:creationId xmlns="" xmlns:a16="http://schemas.microsoft.com/office/drawing/2014/main" id="{D02F4483-D40E-4AAD-9874-7B8639782C1E}"/>
              </a:ext>
            </a:extLst>
          </p:cNvPr>
          <p:cNvSpPr>
            <a:spLocks noGrp="1"/>
          </p:cNvSpPr>
          <p:nvPr>
            <p:ph type="pic" sz="quarter" idx="16"/>
          </p:nvPr>
        </p:nvSpPr>
        <p:spPr>
          <a:xfrm>
            <a:off x="7343698" y="1847849"/>
            <a:ext cx="3595688" cy="2162175"/>
          </a:xfrm>
          <a:prstGeom prst="roundRect">
            <a:avLst>
              <a:gd name="adj" fmla="val 3786"/>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119109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icture Placeholder 6">
            <a:extLst>
              <a:ext uri="{FF2B5EF4-FFF2-40B4-BE49-F238E27FC236}">
                <a16:creationId xmlns="" xmlns:a16="http://schemas.microsoft.com/office/drawing/2014/main" id="{8D51EE10-41A4-4F33-A07B-F40BBA22042C}"/>
              </a:ext>
            </a:extLst>
          </p:cNvPr>
          <p:cNvSpPr>
            <a:spLocks noGrp="1"/>
          </p:cNvSpPr>
          <p:nvPr>
            <p:ph type="pic" sz="quarter" idx="14"/>
          </p:nvPr>
        </p:nvSpPr>
        <p:spPr>
          <a:xfrm>
            <a:off x="2504330" y="1233425"/>
            <a:ext cx="2231716" cy="4391149"/>
          </a:xfrm>
          <a:prstGeom prst="roundRect">
            <a:avLst>
              <a:gd name="adj" fmla="val 6150"/>
            </a:avLst>
          </a:prstGeom>
          <a:pattFill prst="pct20">
            <a:fgClr>
              <a:schemeClr val="accent1"/>
            </a:fgClr>
            <a:bgClr>
              <a:schemeClr val="bg1"/>
            </a:bgClr>
          </a:pattFill>
        </p:spPr>
        <p:txBody>
          <a:bodyPr/>
          <a:lstStyle/>
          <a:p>
            <a:endParaRPr lang="en-ID"/>
          </a:p>
        </p:txBody>
      </p:sp>
      <p:sp>
        <p:nvSpPr>
          <p:cNvPr id="4" name="Picture Placeholder 6">
            <a:extLst>
              <a:ext uri="{FF2B5EF4-FFF2-40B4-BE49-F238E27FC236}">
                <a16:creationId xmlns="" xmlns:a16="http://schemas.microsoft.com/office/drawing/2014/main" id="{C847AC0A-8730-4354-A24E-E9940C84B491}"/>
              </a:ext>
            </a:extLst>
          </p:cNvPr>
          <p:cNvSpPr>
            <a:spLocks noGrp="1"/>
          </p:cNvSpPr>
          <p:nvPr>
            <p:ph type="pic" sz="quarter" idx="15"/>
          </p:nvPr>
        </p:nvSpPr>
        <p:spPr>
          <a:xfrm>
            <a:off x="4448175" y="3181351"/>
            <a:ext cx="4467225" cy="2247900"/>
          </a:xfrm>
          <a:prstGeom prst="roundRect">
            <a:avLst>
              <a:gd name="adj" fmla="val 6150"/>
            </a:avLst>
          </a:prstGeom>
          <a:pattFill prst="pct20">
            <a:fgClr>
              <a:schemeClr val="accent1"/>
            </a:fgClr>
            <a:bgClr>
              <a:schemeClr val="bg1"/>
            </a:bgClr>
          </a:pattFill>
        </p:spPr>
        <p:txBody>
          <a:bodyPr/>
          <a:lstStyle/>
          <a:p>
            <a:endParaRPr lang="en-ID" dirty="0"/>
          </a:p>
        </p:txBody>
      </p:sp>
    </p:spTree>
    <p:extLst>
      <p:ext uri="{BB962C8B-B14F-4D97-AF65-F5344CB8AC3E}">
        <p14:creationId xmlns:p14="http://schemas.microsoft.com/office/powerpoint/2010/main" val="332511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38475007-5D38-44E4-A474-54496034024A}"/>
              </a:ext>
            </a:extLst>
          </p:cNvPr>
          <p:cNvSpPr>
            <a:spLocks noGrp="1"/>
          </p:cNvSpPr>
          <p:nvPr>
            <p:ph type="pic" sz="quarter" idx="17"/>
          </p:nvPr>
        </p:nvSpPr>
        <p:spPr>
          <a:xfrm>
            <a:off x="1725612" y="1123949"/>
            <a:ext cx="2319338" cy="4562475"/>
          </a:xfrm>
          <a:prstGeom prst="roundRect">
            <a:avLst>
              <a:gd name="adj" fmla="val 6150"/>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51038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684" y="274638"/>
            <a:ext cx="84222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591987" y="1600206"/>
            <a:ext cx="8434916"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pPr>
              <a:defRPr/>
            </a:pPr>
            <a:fld id="{41B88463-F951-4F2D-A62E-E71B8098D4C7}" type="datetimeFigureOut">
              <a:rPr lang="fa-IR">
                <a:solidFill>
                  <a:srgbClr val="FFFFFF"/>
                </a:solidFill>
              </a:rPr>
              <a:pPr>
                <a:defRPr/>
              </a:pPr>
              <a:t>1443/03/30</a:t>
            </a:fld>
            <a:endParaRPr lang="fa-IR">
              <a:solidFill>
                <a:srgbClr val="FFFFFF"/>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fa-IR">
              <a:solidFill>
                <a:srgbClr val="FFFFFF"/>
              </a:solidFill>
            </a:endParaRPr>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538A7D4A-FB63-47EA-8CA3-D4BB4BF37440}"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23934190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a:defRPr/>
            </a:pPr>
            <a:fld id="{A31D9060-D784-4AE7-86D6-F887F3E3DDED}" type="datetimeFigureOut">
              <a:rPr lang="fa-IR">
                <a:solidFill>
                  <a:srgbClr val="FFFFFF"/>
                </a:solidFill>
              </a:rPr>
              <a:pPr>
                <a:defRPr/>
              </a:pPr>
              <a:t>1443/03/30</a:t>
            </a:fld>
            <a:endParaRPr lang="fa-IR">
              <a:solidFill>
                <a:srgbClr val="FFFFFF"/>
              </a:solidFill>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fa-IR">
              <a:solidFill>
                <a:srgbClr val="FFFFFF"/>
              </a:solidFill>
            </a:endParaRPr>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65904D2B-1063-4E30-B0DE-6EE526F041BB}"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30339949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C74CF-48AC-4F27-B238-7A9FA52A8C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009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4468E6-AD7D-484E-B758-F78A5EBBCA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527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8A4BB9-BB88-43E4-9921-5E2A41232D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8391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5BE251-16E0-4E96-9AC7-E26CACD1B4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266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8220BB39-E762-4E17-B6C4-05914D805889}"/>
              </a:ext>
            </a:extLst>
          </p:cNvPr>
          <p:cNvSpPr>
            <a:spLocks noGrp="1"/>
          </p:cNvSpPr>
          <p:nvPr>
            <p:ph type="pic" sz="quarter" idx="27"/>
          </p:nvPr>
        </p:nvSpPr>
        <p:spPr>
          <a:xfrm>
            <a:off x="1748539" y="2"/>
            <a:ext cx="8694922" cy="6857996"/>
          </a:xfrm>
          <a:custGeom>
            <a:avLst/>
            <a:gdLst>
              <a:gd name="connsiteX0" fmla="*/ 2821319 w 8694922"/>
              <a:gd name="connsiteY0" fmla="*/ 1441449 h 6857996"/>
              <a:gd name="connsiteX1" fmla="*/ 1827544 w 8694922"/>
              <a:gd name="connsiteY1" fmla="*/ 3428998 h 6857996"/>
              <a:gd name="connsiteX2" fmla="*/ 2821319 w 8694922"/>
              <a:gd name="connsiteY2" fmla="*/ 5416547 h 6857996"/>
              <a:gd name="connsiteX3" fmla="*/ 5873603 w 8694922"/>
              <a:gd name="connsiteY3" fmla="*/ 5416547 h 6857996"/>
              <a:gd name="connsiteX4" fmla="*/ 6867378 w 8694922"/>
              <a:gd name="connsiteY4" fmla="*/ 3428998 h 6857996"/>
              <a:gd name="connsiteX5" fmla="*/ 5873603 w 8694922"/>
              <a:gd name="connsiteY5" fmla="*/ 1441449 h 6857996"/>
              <a:gd name="connsiteX6" fmla="*/ 1714500 w 8694922"/>
              <a:gd name="connsiteY6" fmla="*/ 0 h 6857996"/>
              <a:gd name="connsiteX7" fmla="*/ 6980422 w 8694922"/>
              <a:gd name="connsiteY7" fmla="*/ 0 h 6857996"/>
              <a:gd name="connsiteX8" fmla="*/ 8694922 w 8694922"/>
              <a:gd name="connsiteY8" fmla="*/ 3428998 h 6857996"/>
              <a:gd name="connsiteX9" fmla="*/ 6980422 w 8694922"/>
              <a:gd name="connsiteY9" fmla="*/ 6857996 h 6857996"/>
              <a:gd name="connsiteX10" fmla="*/ 1714500 w 8694922"/>
              <a:gd name="connsiteY10" fmla="*/ 6857996 h 6857996"/>
              <a:gd name="connsiteX11" fmla="*/ 0 w 8694922"/>
              <a:gd name="connsiteY11" fmla="*/ 3428998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922" h="6857996">
                <a:moveTo>
                  <a:pt x="2821319" y="1441449"/>
                </a:moveTo>
                <a:lnTo>
                  <a:pt x="1827544" y="3428998"/>
                </a:lnTo>
                <a:lnTo>
                  <a:pt x="2821319" y="5416547"/>
                </a:lnTo>
                <a:lnTo>
                  <a:pt x="5873603" y="5416547"/>
                </a:lnTo>
                <a:lnTo>
                  <a:pt x="6867378" y="3428998"/>
                </a:lnTo>
                <a:lnTo>
                  <a:pt x="5873603" y="1441449"/>
                </a:lnTo>
                <a:close/>
                <a:moveTo>
                  <a:pt x="1714500" y="0"/>
                </a:moveTo>
                <a:lnTo>
                  <a:pt x="6980422" y="0"/>
                </a:lnTo>
                <a:lnTo>
                  <a:pt x="8694922" y="3428998"/>
                </a:lnTo>
                <a:lnTo>
                  <a:pt x="6980422" y="6857996"/>
                </a:lnTo>
                <a:lnTo>
                  <a:pt x="1714500" y="6857996"/>
                </a:lnTo>
                <a:lnTo>
                  <a:pt x="0" y="3428998"/>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187680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1CAA97-6405-44E2-B9D1-74CABD5957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729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6605D7-7AAF-4131-A777-429C217BE3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181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C8A7FF-1D97-4C89-A560-1E799D6E1F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3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87251F-47E3-47DE-95B7-882B804969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7509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A7477A-0D90-4D62-8492-A8EAF2592A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4160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32BA9D-7D43-4949-ADE7-CEF228BDB3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8115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FC133D-CF7A-4FC4-B8A6-8A3EE031C5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0346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602567" y="2130432"/>
            <a:ext cx="64008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nvPr>
        </p:nvSpPr>
        <p:spPr>
          <a:xfrm>
            <a:off x="3602567" y="3886200"/>
            <a:ext cx="54864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137583FF-43D0-410B-8E14-77258C7C5081}" type="datetimeFigureOut">
              <a:rPr lang="fa-IR">
                <a:solidFill>
                  <a:srgbClr val="FFFFFF"/>
                </a:solidFill>
              </a:rPr>
              <a:pPr>
                <a:defRPr/>
              </a:pPr>
              <a:t>1443/03/30</a:t>
            </a:fld>
            <a:endParaRPr lang="fa-I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a-I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B4FA383-AB23-4CC4-94D2-5E77B3370695}"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348742465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B88463-F951-4F2D-A62E-E71B8098D4C7}" type="datetimeFigureOut">
              <a:rPr lang="fa-IR">
                <a:solidFill>
                  <a:srgbClr val="FFFFFF"/>
                </a:solidFill>
              </a:rPr>
              <a:pPr>
                <a:defRPr/>
              </a:pPr>
              <a:t>1443/03/30</a:t>
            </a:fld>
            <a:endParaRPr lang="fa-IR">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538A7D4A-FB63-47EA-8CA3-D4BB4BF37440}"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3721476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F89D6D-C0A5-4492-83CC-452891037B63}" type="datetimeFigureOut">
              <a:rPr lang="fa-IR">
                <a:solidFill>
                  <a:srgbClr val="FFFFFF"/>
                </a:solidFill>
              </a:rPr>
              <a:pPr>
                <a:defRPr/>
              </a:pPr>
              <a:t>1443/03/30</a:t>
            </a:fld>
            <a:endParaRPr lang="fa-IR">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D42A41B7-9366-4F9D-A9AF-130908D455CF}"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19061612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FB624A60-842C-4B97-940F-8149EE446D70}"/>
              </a:ext>
            </a:extLst>
          </p:cNvPr>
          <p:cNvSpPr>
            <a:spLocks noGrp="1"/>
          </p:cNvSpPr>
          <p:nvPr>
            <p:ph type="pic" sz="quarter" idx="12"/>
          </p:nvPr>
        </p:nvSpPr>
        <p:spPr>
          <a:xfrm>
            <a:off x="542924" y="311944"/>
            <a:ext cx="4895851" cy="6234112"/>
          </a:xfrm>
          <a:custGeom>
            <a:avLst/>
            <a:gdLst>
              <a:gd name="connsiteX0" fmla="*/ 2702609 w 4895851"/>
              <a:gd name="connsiteY0" fmla="*/ 4260056 h 6234112"/>
              <a:gd name="connsiteX1" fmla="*/ 4707842 w 4895851"/>
              <a:gd name="connsiteY1" fmla="*/ 4260056 h 6234112"/>
              <a:gd name="connsiteX2" fmla="*/ 4895851 w 4895851"/>
              <a:gd name="connsiteY2" fmla="*/ 4448065 h 6234112"/>
              <a:gd name="connsiteX3" fmla="*/ 4895851 w 4895851"/>
              <a:gd name="connsiteY3" fmla="*/ 6046103 h 6234112"/>
              <a:gd name="connsiteX4" fmla="*/ 4707842 w 4895851"/>
              <a:gd name="connsiteY4" fmla="*/ 6234112 h 6234112"/>
              <a:gd name="connsiteX5" fmla="*/ 2702609 w 4895851"/>
              <a:gd name="connsiteY5" fmla="*/ 6234112 h 6234112"/>
              <a:gd name="connsiteX6" fmla="*/ 2514600 w 4895851"/>
              <a:gd name="connsiteY6" fmla="*/ 6046103 h 6234112"/>
              <a:gd name="connsiteX7" fmla="*/ 2514600 w 4895851"/>
              <a:gd name="connsiteY7" fmla="*/ 4448065 h 6234112"/>
              <a:gd name="connsiteX8" fmla="*/ 2702609 w 4895851"/>
              <a:gd name="connsiteY8" fmla="*/ 4260056 h 6234112"/>
              <a:gd name="connsiteX9" fmla="*/ 226790 w 4895851"/>
              <a:gd name="connsiteY9" fmla="*/ 390525 h 6234112"/>
              <a:gd name="connsiteX10" fmla="*/ 2154461 w 4895851"/>
              <a:gd name="connsiteY10" fmla="*/ 390525 h 6234112"/>
              <a:gd name="connsiteX11" fmla="*/ 2381251 w 4895851"/>
              <a:gd name="connsiteY11" fmla="*/ 617315 h 6234112"/>
              <a:gd name="connsiteX12" fmla="*/ 2381251 w 4895851"/>
              <a:gd name="connsiteY12" fmla="*/ 5616797 h 6234112"/>
              <a:gd name="connsiteX13" fmla="*/ 2154461 w 4895851"/>
              <a:gd name="connsiteY13" fmla="*/ 5843587 h 6234112"/>
              <a:gd name="connsiteX14" fmla="*/ 226790 w 4895851"/>
              <a:gd name="connsiteY14" fmla="*/ 5843587 h 6234112"/>
              <a:gd name="connsiteX15" fmla="*/ 0 w 4895851"/>
              <a:gd name="connsiteY15" fmla="*/ 5616797 h 6234112"/>
              <a:gd name="connsiteX16" fmla="*/ 0 w 4895851"/>
              <a:gd name="connsiteY16" fmla="*/ 617315 h 6234112"/>
              <a:gd name="connsiteX17" fmla="*/ 226790 w 4895851"/>
              <a:gd name="connsiteY17" fmla="*/ 390525 h 6234112"/>
              <a:gd name="connsiteX18" fmla="*/ 2741390 w 4895851"/>
              <a:gd name="connsiteY18" fmla="*/ 0 h 6234112"/>
              <a:gd name="connsiteX19" fmla="*/ 4669061 w 4895851"/>
              <a:gd name="connsiteY19" fmla="*/ 0 h 6234112"/>
              <a:gd name="connsiteX20" fmla="*/ 4895851 w 4895851"/>
              <a:gd name="connsiteY20" fmla="*/ 226790 h 6234112"/>
              <a:gd name="connsiteX21" fmla="*/ 4895851 w 4895851"/>
              <a:gd name="connsiteY21" fmla="*/ 3899916 h 6234112"/>
              <a:gd name="connsiteX22" fmla="*/ 4669061 w 4895851"/>
              <a:gd name="connsiteY22" fmla="*/ 4126706 h 6234112"/>
              <a:gd name="connsiteX23" fmla="*/ 2741390 w 4895851"/>
              <a:gd name="connsiteY23" fmla="*/ 4126706 h 6234112"/>
              <a:gd name="connsiteX24" fmla="*/ 2514600 w 4895851"/>
              <a:gd name="connsiteY24" fmla="*/ 3899916 h 6234112"/>
              <a:gd name="connsiteX25" fmla="*/ 2514600 w 4895851"/>
              <a:gd name="connsiteY25" fmla="*/ 226790 h 6234112"/>
              <a:gd name="connsiteX26" fmla="*/ 2741390 w 4895851"/>
              <a:gd name="connsiteY26" fmla="*/ 0 h 62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5851" h="6234112">
                <a:moveTo>
                  <a:pt x="2702609" y="4260056"/>
                </a:moveTo>
                <a:lnTo>
                  <a:pt x="4707842" y="4260056"/>
                </a:lnTo>
                <a:cubicBezTo>
                  <a:pt x="4811677" y="4260056"/>
                  <a:pt x="4895851" y="4344230"/>
                  <a:pt x="4895851" y="4448065"/>
                </a:cubicBezTo>
                <a:lnTo>
                  <a:pt x="4895851" y="6046103"/>
                </a:lnTo>
                <a:cubicBezTo>
                  <a:pt x="4895851" y="6149938"/>
                  <a:pt x="4811677" y="6234112"/>
                  <a:pt x="4707842" y="6234112"/>
                </a:cubicBezTo>
                <a:lnTo>
                  <a:pt x="2702609" y="6234112"/>
                </a:lnTo>
                <a:cubicBezTo>
                  <a:pt x="2598774" y="6234112"/>
                  <a:pt x="2514600" y="6149938"/>
                  <a:pt x="2514600" y="6046103"/>
                </a:cubicBezTo>
                <a:lnTo>
                  <a:pt x="2514600" y="4448065"/>
                </a:lnTo>
                <a:cubicBezTo>
                  <a:pt x="2514600" y="4344230"/>
                  <a:pt x="2598774" y="4260056"/>
                  <a:pt x="2702609" y="4260056"/>
                </a:cubicBezTo>
                <a:close/>
                <a:moveTo>
                  <a:pt x="226790" y="390525"/>
                </a:moveTo>
                <a:lnTo>
                  <a:pt x="2154461" y="390525"/>
                </a:lnTo>
                <a:cubicBezTo>
                  <a:pt x="2279714" y="390525"/>
                  <a:pt x="2381251" y="492062"/>
                  <a:pt x="2381251" y="617315"/>
                </a:cubicBezTo>
                <a:lnTo>
                  <a:pt x="2381251" y="5616797"/>
                </a:lnTo>
                <a:cubicBezTo>
                  <a:pt x="2381251" y="5742050"/>
                  <a:pt x="2279714" y="5843587"/>
                  <a:pt x="2154461" y="5843587"/>
                </a:cubicBezTo>
                <a:lnTo>
                  <a:pt x="226790" y="5843587"/>
                </a:lnTo>
                <a:cubicBezTo>
                  <a:pt x="101537" y="5843587"/>
                  <a:pt x="0" y="5742050"/>
                  <a:pt x="0" y="5616797"/>
                </a:cubicBezTo>
                <a:lnTo>
                  <a:pt x="0" y="617315"/>
                </a:lnTo>
                <a:cubicBezTo>
                  <a:pt x="0" y="492062"/>
                  <a:pt x="101537" y="390525"/>
                  <a:pt x="226790" y="390525"/>
                </a:cubicBezTo>
                <a:close/>
                <a:moveTo>
                  <a:pt x="2741390" y="0"/>
                </a:moveTo>
                <a:lnTo>
                  <a:pt x="4669061" y="0"/>
                </a:lnTo>
                <a:cubicBezTo>
                  <a:pt x="4794314" y="0"/>
                  <a:pt x="4895851" y="101537"/>
                  <a:pt x="4895851" y="226790"/>
                </a:cubicBezTo>
                <a:lnTo>
                  <a:pt x="4895851" y="3899916"/>
                </a:lnTo>
                <a:cubicBezTo>
                  <a:pt x="4895851" y="4025169"/>
                  <a:pt x="4794314" y="4126706"/>
                  <a:pt x="4669061" y="4126706"/>
                </a:cubicBezTo>
                <a:lnTo>
                  <a:pt x="2741390" y="4126706"/>
                </a:lnTo>
                <a:cubicBezTo>
                  <a:pt x="2616137" y="4126706"/>
                  <a:pt x="2514600" y="4025169"/>
                  <a:pt x="2514600" y="3899916"/>
                </a:cubicBezTo>
                <a:lnTo>
                  <a:pt x="2514600" y="226790"/>
                </a:lnTo>
                <a:cubicBezTo>
                  <a:pt x="2514600" y="101537"/>
                  <a:pt x="2616137" y="0"/>
                  <a:pt x="2741390" y="0"/>
                </a:cubicBez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33914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91984" y="1600206"/>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9987" y="1600206"/>
            <a:ext cx="4116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C1DDE23-BAF5-4CDE-9084-D38A22C775F0}" type="datetimeFigureOut">
              <a:rPr lang="fa-IR">
                <a:solidFill>
                  <a:srgbClr val="FFFFFF"/>
                </a:solidFill>
              </a:rPr>
              <a:pPr>
                <a:defRPr/>
              </a:pPr>
              <a:t>1443/03/30</a:t>
            </a:fld>
            <a:endParaRPr lang="fa-IR">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5CE5927B-7108-4AD0-8167-2CEEE8A88B53}"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41963626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854FE39-59BB-4B34-BBE2-3F44B0C2C583}" type="datetimeFigureOut">
              <a:rPr lang="fa-IR">
                <a:solidFill>
                  <a:srgbClr val="FFFFFF"/>
                </a:solidFill>
              </a:rPr>
              <a:pPr>
                <a:defRPr/>
              </a:pPr>
              <a:t>1443/03/30</a:t>
            </a:fld>
            <a:endParaRPr lang="fa-IR">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defRPr/>
            </a:pPr>
            <a:fld id="{80081CDE-7769-43D7-A3E5-283C0A290302}"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39889773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D816B2C-E77E-4FDF-AB08-305055EBC53E}" type="datetimeFigureOut">
              <a:rPr lang="fa-IR">
                <a:solidFill>
                  <a:srgbClr val="FFFFFF"/>
                </a:solidFill>
              </a:rPr>
              <a:pPr>
                <a:defRPr/>
              </a:pPr>
              <a:t>1443/03/30</a:t>
            </a:fld>
            <a:endParaRPr lang="fa-IR">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1116AA0C-89A2-4103-95EC-9FA20FF20916}"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25614712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B319BCE-4F35-43DF-A9FA-997F52F24A15}" type="datetimeFigureOut">
              <a:rPr lang="fa-IR">
                <a:solidFill>
                  <a:srgbClr val="FFFFFF"/>
                </a:solidFill>
              </a:rPr>
              <a:pPr>
                <a:defRPr/>
              </a:pPr>
              <a:t>1443/03/30</a:t>
            </a:fld>
            <a:endParaRPr lang="fa-IR">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defRPr/>
            </a:pPr>
            <a:fld id="{04C9EEB0-4ECF-491E-8049-E5564E441264}"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12254098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31D9060-D784-4AE7-86D6-F887F3E3DDED}" type="datetimeFigureOut">
              <a:rPr lang="fa-IR">
                <a:solidFill>
                  <a:srgbClr val="FFFFFF"/>
                </a:solidFill>
              </a:rPr>
              <a:pPr>
                <a:defRPr/>
              </a:pPr>
              <a:t>1443/03/30</a:t>
            </a:fld>
            <a:endParaRPr lang="fa-IR">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65904D2B-1063-4E30-B0DE-6EE526F041BB}"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41228320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40BD3BF-5D1F-4704-BCA5-FF4A2A14F8C1}" type="datetimeFigureOut">
              <a:rPr lang="fa-IR">
                <a:solidFill>
                  <a:srgbClr val="FFFFFF"/>
                </a:solidFill>
              </a:rPr>
              <a:pPr>
                <a:defRPr/>
              </a:pPr>
              <a:t>1443/03/30</a:t>
            </a:fld>
            <a:endParaRPr lang="fa-IR">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542B8411-8CAF-4C59-957D-88D7B0AB900B}"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18813349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54ABD9-D2D1-45EB-88DD-4707F300BA56}" type="datetimeFigureOut">
              <a:rPr lang="fa-IR">
                <a:solidFill>
                  <a:srgbClr val="FFFFFF"/>
                </a:solidFill>
              </a:rPr>
              <a:pPr>
                <a:defRPr/>
              </a:pPr>
              <a:t>1443/03/30</a:t>
            </a:fld>
            <a:endParaRPr lang="fa-IR">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9728CD3-C9C7-4028-AA93-942955844D88}"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34402445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45"/>
            <a:ext cx="2108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91987" y="274645"/>
            <a:ext cx="61235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9E11ED-2D84-43FD-A25E-2F9952009611}" type="datetimeFigureOut">
              <a:rPr lang="fa-IR">
                <a:solidFill>
                  <a:srgbClr val="FFFFFF"/>
                </a:solidFill>
              </a:rPr>
              <a:pPr>
                <a:defRPr/>
              </a:pPr>
              <a:t>1443/03/30</a:t>
            </a:fld>
            <a:endParaRPr lang="fa-IR">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FB3F61A1-BFED-4D93-962B-59394231D8E1}" type="slidenum">
              <a:rPr lang="fa-IR" altLang="en-US">
                <a:solidFill>
                  <a:srgbClr val="FFFFFF"/>
                </a:solidFill>
              </a:rPr>
              <a:pPr>
                <a:defRPr/>
              </a:pPr>
              <a:t>‹#›</a:t>
            </a:fld>
            <a:endParaRPr lang="fa-IR" altLang="en-US">
              <a:solidFill>
                <a:srgbClr val="FFFFFF"/>
              </a:solidFill>
            </a:endParaRPr>
          </a:p>
        </p:txBody>
      </p:sp>
    </p:spTree>
    <p:extLst>
      <p:ext uri="{BB962C8B-B14F-4D97-AF65-F5344CB8AC3E}">
        <p14:creationId xmlns:p14="http://schemas.microsoft.com/office/powerpoint/2010/main" val="21895928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EE0C536-BC56-44D8-887C-24A801E2E234}"/>
              </a:ext>
            </a:extLst>
          </p:cNvPr>
          <p:cNvSpPr>
            <a:spLocks noGrp="1"/>
          </p:cNvSpPr>
          <p:nvPr>
            <p:ph type="pic" sz="quarter" idx="10"/>
          </p:nvPr>
        </p:nvSpPr>
        <p:spPr>
          <a:xfrm>
            <a:off x="3733799" y="1504950"/>
            <a:ext cx="2838451" cy="4357687"/>
          </a:xfrm>
          <a:prstGeom prst="roundRect">
            <a:avLst/>
          </a:prstGeom>
          <a:pattFill prst="pct20">
            <a:fgClr>
              <a:schemeClr val="accent1"/>
            </a:fgClr>
            <a:bgClr>
              <a:schemeClr val="bg1"/>
            </a:bgClr>
          </a:pattFill>
        </p:spPr>
        <p:txBody>
          <a:bodyPr/>
          <a:lstStyle/>
          <a:p>
            <a:endParaRPr lang="en-US"/>
          </a:p>
        </p:txBody>
      </p:sp>
      <p:sp>
        <p:nvSpPr>
          <p:cNvPr id="3" name="Picture Placeholder 5">
            <a:extLst>
              <a:ext uri="{FF2B5EF4-FFF2-40B4-BE49-F238E27FC236}">
                <a16:creationId xmlns="" xmlns:a16="http://schemas.microsoft.com/office/drawing/2014/main" id="{9C0DC9C6-DBBA-4128-8BDC-6ACCCCE7BCF1}"/>
              </a:ext>
            </a:extLst>
          </p:cNvPr>
          <p:cNvSpPr>
            <a:spLocks noGrp="1"/>
          </p:cNvSpPr>
          <p:nvPr>
            <p:ph type="pic" sz="quarter" idx="11"/>
          </p:nvPr>
        </p:nvSpPr>
        <p:spPr>
          <a:xfrm>
            <a:off x="714374" y="1504950"/>
            <a:ext cx="2838451" cy="4357687"/>
          </a:xfrm>
          <a:prstGeom prst="round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2496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B08A15C4-12FD-4EB0-8B3D-70473BD0AADF}"/>
              </a:ext>
            </a:extLst>
          </p:cNvPr>
          <p:cNvSpPr>
            <a:spLocks noGrp="1"/>
          </p:cNvSpPr>
          <p:nvPr>
            <p:ph type="pic" sz="quarter" idx="12"/>
          </p:nvPr>
        </p:nvSpPr>
        <p:spPr>
          <a:xfrm>
            <a:off x="8477250" y="738939"/>
            <a:ext cx="2838450" cy="2998871"/>
          </a:xfrm>
          <a:prstGeom prst="roundRect">
            <a:avLst>
              <a:gd name="adj" fmla="val 9997"/>
            </a:avLst>
          </a:prstGeom>
          <a:pattFill prst="pct20">
            <a:fgClr>
              <a:schemeClr val="accent1"/>
            </a:fgClr>
            <a:bgClr>
              <a:schemeClr val="bg1"/>
            </a:bgClr>
          </a:pattFill>
        </p:spPr>
        <p:txBody>
          <a:bodyPr/>
          <a:lstStyle/>
          <a:p>
            <a:endParaRPr lang="en-US"/>
          </a:p>
        </p:txBody>
      </p:sp>
      <p:sp>
        <p:nvSpPr>
          <p:cNvPr id="8" name="Picture Placeholder 2">
            <a:extLst>
              <a:ext uri="{FF2B5EF4-FFF2-40B4-BE49-F238E27FC236}">
                <a16:creationId xmlns="" xmlns:a16="http://schemas.microsoft.com/office/drawing/2014/main" id="{23008B88-BD6A-420D-A123-B3A0C0388F00}"/>
              </a:ext>
            </a:extLst>
          </p:cNvPr>
          <p:cNvSpPr>
            <a:spLocks noGrp="1"/>
          </p:cNvSpPr>
          <p:nvPr>
            <p:ph type="pic" sz="quarter" idx="13"/>
          </p:nvPr>
        </p:nvSpPr>
        <p:spPr>
          <a:xfrm>
            <a:off x="5305425" y="738939"/>
            <a:ext cx="2838450" cy="2998871"/>
          </a:xfrm>
          <a:prstGeom prst="roundRect">
            <a:avLst>
              <a:gd name="adj" fmla="val 9997"/>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56586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5" name="Picture Placeholder 2">
            <a:extLst>
              <a:ext uri="{FF2B5EF4-FFF2-40B4-BE49-F238E27FC236}">
                <a16:creationId xmlns="" xmlns:a16="http://schemas.microsoft.com/office/drawing/2014/main" id="{C3C7DE4D-996F-419C-AA24-6275D7B4CF8C}"/>
              </a:ext>
            </a:extLst>
          </p:cNvPr>
          <p:cNvSpPr>
            <a:spLocks noGrp="1"/>
          </p:cNvSpPr>
          <p:nvPr>
            <p:ph type="pic" sz="quarter" idx="11"/>
          </p:nvPr>
        </p:nvSpPr>
        <p:spPr>
          <a:xfrm>
            <a:off x="0" y="0"/>
            <a:ext cx="6096000" cy="685800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98596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653F6425-E254-42DF-8CEE-05AD77A74DC6}"/>
              </a:ext>
            </a:extLst>
          </p:cNvPr>
          <p:cNvSpPr>
            <a:spLocks noGrp="1"/>
          </p:cNvSpPr>
          <p:nvPr>
            <p:ph type="pic" sz="quarter" idx="11"/>
          </p:nvPr>
        </p:nvSpPr>
        <p:spPr>
          <a:xfrm>
            <a:off x="5876924" y="981075"/>
            <a:ext cx="5400675" cy="489585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8668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1810356B-B2C1-4AE3-B0DE-843FF75BDD1A}"/>
              </a:ext>
            </a:extLst>
          </p:cNvPr>
          <p:cNvSpPr>
            <a:spLocks noGrp="1"/>
          </p:cNvSpPr>
          <p:nvPr>
            <p:ph type="pic" sz="quarter" idx="25"/>
          </p:nvPr>
        </p:nvSpPr>
        <p:spPr>
          <a:xfrm>
            <a:off x="523877" y="2085975"/>
            <a:ext cx="2628900" cy="4772025"/>
          </a:xfrm>
          <a:prstGeom prst="rect">
            <a:avLst/>
          </a:prstGeom>
          <a:pattFill prst="pct20">
            <a:fgClr>
              <a:schemeClr val="accent1"/>
            </a:fgClr>
            <a:bgClr>
              <a:schemeClr val="bg1"/>
            </a:bgClr>
          </a:pattFill>
        </p:spPr>
        <p:txBody>
          <a:bodyPr/>
          <a:lstStyle/>
          <a:p>
            <a:endParaRPr lang="en-ID"/>
          </a:p>
        </p:txBody>
      </p:sp>
      <p:sp>
        <p:nvSpPr>
          <p:cNvPr id="5" name="Picture Placeholder 2">
            <a:extLst>
              <a:ext uri="{FF2B5EF4-FFF2-40B4-BE49-F238E27FC236}">
                <a16:creationId xmlns="" xmlns:a16="http://schemas.microsoft.com/office/drawing/2014/main" id="{BD4C780A-FEA2-4BC7-A31C-26FB87A5A465}"/>
              </a:ext>
            </a:extLst>
          </p:cNvPr>
          <p:cNvSpPr>
            <a:spLocks noGrp="1"/>
          </p:cNvSpPr>
          <p:nvPr>
            <p:ph type="pic" sz="quarter" idx="26"/>
          </p:nvPr>
        </p:nvSpPr>
        <p:spPr>
          <a:xfrm>
            <a:off x="3362326" y="2085975"/>
            <a:ext cx="2628900" cy="4772025"/>
          </a:xfrm>
          <a:prstGeom prst="rect">
            <a:avLst/>
          </a:prstGeom>
          <a:pattFill prst="pct20">
            <a:fgClr>
              <a:schemeClr val="accent1"/>
            </a:fgClr>
            <a:bgClr>
              <a:schemeClr val="bg1"/>
            </a:bgClr>
          </a:pattFill>
        </p:spPr>
        <p:txBody>
          <a:bodyPr/>
          <a:lstStyle/>
          <a:p>
            <a:endParaRPr lang="en-ID"/>
          </a:p>
        </p:txBody>
      </p:sp>
      <p:sp>
        <p:nvSpPr>
          <p:cNvPr id="6" name="Picture Placeholder 2">
            <a:extLst>
              <a:ext uri="{FF2B5EF4-FFF2-40B4-BE49-F238E27FC236}">
                <a16:creationId xmlns="" xmlns:a16="http://schemas.microsoft.com/office/drawing/2014/main" id="{5BD92314-46D6-4570-9834-6E31FB70E8D8}"/>
              </a:ext>
            </a:extLst>
          </p:cNvPr>
          <p:cNvSpPr>
            <a:spLocks noGrp="1"/>
          </p:cNvSpPr>
          <p:nvPr>
            <p:ph type="pic" sz="quarter" idx="27"/>
          </p:nvPr>
        </p:nvSpPr>
        <p:spPr>
          <a:xfrm>
            <a:off x="6200775" y="2085975"/>
            <a:ext cx="2628900" cy="4772025"/>
          </a:xfrm>
          <a:prstGeom prst="rect">
            <a:avLst/>
          </a:prstGeom>
          <a:pattFill prst="pct20">
            <a:fgClr>
              <a:schemeClr val="accent1"/>
            </a:fgClr>
            <a:bgClr>
              <a:schemeClr val="bg1"/>
            </a:bgClr>
          </a:pattFill>
        </p:spPr>
        <p:txBody>
          <a:bodyPr/>
          <a:lstStyle/>
          <a:p>
            <a:endParaRPr lang="en-ID"/>
          </a:p>
        </p:txBody>
      </p:sp>
      <p:sp>
        <p:nvSpPr>
          <p:cNvPr id="7" name="Picture Placeholder 2">
            <a:extLst>
              <a:ext uri="{FF2B5EF4-FFF2-40B4-BE49-F238E27FC236}">
                <a16:creationId xmlns="" xmlns:a16="http://schemas.microsoft.com/office/drawing/2014/main" id="{0669C55B-B876-460F-B07B-DE6BB78EB726}"/>
              </a:ext>
            </a:extLst>
          </p:cNvPr>
          <p:cNvSpPr>
            <a:spLocks noGrp="1"/>
          </p:cNvSpPr>
          <p:nvPr>
            <p:ph type="pic" sz="quarter" idx="28"/>
          </p:nvPr>
        </p:nvSpPr>
        <p:spPr>
          <a:xfrm>
            <a:off x="9039224" y="2085974"/>
            <a:ext cx="2628900" cy="4772025"/>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426271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16" name="Picture Placeholder 2">
            <a:extLst>
              <a:ext uri="{FF2B5EF4-FFF2-40B4-BE49-F238E27FC236}">
                <a16:creationId xmlns="" xmlns:a16="http://schemas.microsoft.com/office/drawing/2014/main" id="{5223FDD9-D6F7-4B73-8C01-A0EABA4736EF}"/>
              </a:ext>
            </a:extLst>
          </p:cNvPr>
          <p:cNvSpPr>
            <a:spLocks noGrp="1"/>
          </p:cNvSpPr>
          <p:nvPr>
            <p:ph type="pic" sz="quarter" idx="29"/>
          </p:nvPr>
        </p:nvSpPr>
        <p:spPr>
          <a:xfrm>
            <a:off x="6972300" y="0"/>
            <a:ext cx="5219700" cy="6858000"/>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4265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1.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738885"/>
      </p:ext>
    </p:extLst>
  </p:cSld>
  <p:clrMap bg1="lt1" tx1="dk1" bg2="lt2" tx2="dk2" accent1="accent1" accent2="accent2" accent3="accent3" accent4="accent4" accent5="accent5" accent6="accent6" hlink="hlink" folHlink="folHlink"/>
  <p:sldLayoutIdLst>
    <p:sldLayoutId id="2147483786" r:id="rId1"/>
    <p:sldLayoutId id="2147483916" r:id="rId2"/>
    <p:sldLayoutId id="2147483897" r:id="rId3"/>
    <p:sldLayoutId id="2147483867" r:id="rId4"/>
    <p:sldLayoutId id="2147483907" r:id="rId5"/>
    <p:sldLayoutId id="2147483908" r:id="rId6"/>
    <p:sldLayoutId id="2147483891" r:id="rId7"/>
    <p:sldLayoutId id="2147483884" r:id="rId8"/>
    <p:sldLayoutId id="2147483902" r:id="rId9"/>
    <p:sldLayoutId id="2147483894" r:id="rId10"/>
    <p:sldLayoutId id="2147483821" r:id="rId11"/>
    <p:sldLayoutId id="2147483838" r:id="rId12"/>
    <p:sldLayoutId id="2147483913" r:id="rId13"/>
    <p:sldLayoutId id="2147483942" r:id="rId14"/>
    <p:sldLayoutId id="214748394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3AC7520-3962-466B-9D31-231C5CDE629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800593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custDataLst>
              <p:tags r:id="rId14"/>
            </p:custDataLst>
          </p:nvPr>
        </p:nvSpPr>
        <p:spPr bwMode="auto">
          <a:xfrm>
            <a:off x="3591987" y="1600206"/>
            <a:ext cx="84349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0C78E2-305D-4B64-A4A5-8FAD56E62E52}" type="slidenum">
              <a:rPr lang="en-US" altLang="en-US">
                <a:solidFill>
                  <a:srgbClr val="FFFFFF"/>
                </a:solidFill>
                <a:latin typeface="Times New Roman" pitchFamily="18" charset="0"/>
              </a:rPr>
              <a:pPr fontAlgn="base">
                <a:spcBef>
                  <a:spcPct val="0"/>
                </a:spcBef>
                <a:spcAft>
                  <a:spcPct val="0"/>
                </a:spcAft>
                <a:defRPr/>
              </a:pPr>
              <a:t>‹#›</a:t>
            </a:fld>
            <a:endParaRPr lang="en-US" altLang="en-US">
              <a:solidFill>
                <a:srgbClr val="FFFFFF"/>
              </a:solidFill>
              <a:latin typeface="Times New Roman" pitchFamily="18" charset="0"/>
            </a:endParaRPr>
          </a:p>
        </p:txBody>
      </p:sp>
    </p:spTree>
    <p:extLst>
      <p:ext uri="{BB962C8B-B14F-4D97-AF65-F5344CB8AC3E}">
        <p14:creationId xmlns:p14="http://schemas.microsoft.com/office/powerpoint/2010/main" val="1920448883"/>
      </p:ext>
    </p:extLst>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Cambria" pitchFamily="18" charset="0"/>
          <a:cs typeface="Arial" charset="0"/>
        </a:defRPr>
      </a:lvl2pPr>
      <a:lvl3pPr algn="l" rtl="0" eaLnBrk="0" fontAlgn="base" hangingPunct="0">
        <a:spcBef>
          <a:spcPct val="0"/>
        </a:spcBef>
        <a:spcAft>
          <a:spcPct val="0"/>
        </a:spcAft>
        <a:buClr>
          <a:schemeClr val="tx1"/>
        </a:buClr>
        <a:defRPr sz="3200">
          <a:solidFill>
            <a:schemeClr val="tx1"/>
          </a:solidFill>
          <a:latin typeface="Cambria" pitchFamily="18" charset="0"/>
          <a:cs typeface="Arial" charset="0"/>
        </a:defRPr>
      </a:lvl3pPr>
      <a:lvl4pPr algn="l" rtl="0" eaLnBrk="0" fontAlgn="base" hangingPunct="0">
        <a:spcBef>
          <a:spcPct val="0"/>
        </a:spcBef>
        <a:spcAft>
          <a:spcPct val="0"/>
        </a:spcAft>
        <a:buClr>
          <a:schemeClr val="tx1"/>
        </a:buClr>
        <a:defRPr sz="3200">
          <a:solidFill>
            <a:schemeClr val="tx1"/>
          </a:solidFill>
          <a:latin typeface="Cambria" pitchFamily="18" charset="0"/>
          <a:cs typeface="Arial" charset="0"/>
        </a:defRPr>
      </a:lvl4pPr>
      <a:lvl5pPr algn="l" rtl="0" eaLnBrk="0" fontAlgn="base" hangingPunct="0">
        <a:spcBef>
          <a:spcPct val="0"/>
        </a:spcBef>
        <a:spcAft>
          <a:spcPct val="0"/>
        </a:spcAft>
        <a:buClr>
          <a:schemeClr val="tx1"/>
        </a:buClr>
        <a:defRPr sz="3200">
          <a:solidFill>
            <a:schemeClr val="tx1"/>
          </a:solidFill>
          <a:latin typeface="Cambria" pitchFamily="18"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جزوه آموزشی</a:t>
            </a:r>
            <a:endParaRPr lang="en-US" dirty="0">
              <a:solidFill>
                <a:schemeClr val="tx1"/>
              </a:solidFill>
              <a:cs typeface="Nasim" panose="00000700000000000000" pitchFamily="2" charset="-78"/>
            </a:endParaRPr>
          </a:p>
        </p:txBody>
      </p:sp>
      <p:sp>
        <p:nvSpPr>
          <p:cNvPr id="4" name="Rounded Rectangle 3"/>
          <p:cNvSpPr/>
          <p:nvPr/>
        </p:nvSpPr>
        <p:spPr>
          <a:xfrm>
            <a:off x="1800725" y="1478207"/>
            <a:ext cx="8354860" cy="1127252"/>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FFFF00"/>
                </a:solidFill>
                <a:latin typeface="Times New Roman"/>
                <a:cs typeface="B Titr" pitchFamily="2" charset="-78"/>
              </a:rPr>
              <a:t>راهنمای اجرا و تفسیر آزمون رورشاخ</a:t>
            </a:r>
          </a:p>
        </p:txBody>
      </p:sp>
      <p:sp>
        <p:nvSpPr>
          <p:cNvPr id="7" name="Rounded Rectangle 6"/>
          <p:cNvSpPr/>
          <p:nvPr/>
        </p:nvSpPr>
        <p:spPr>
          <a:xfrm>
            <a:off x="3090905" y="3138508"/>
            <a:ext cx="5774499" cy="839243"/>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cs typeface="B Zar" panose="00000400000000000000" pitchFamily="2" charset="-78"/>
              </a:rPr>
              <a:t>دکتر رضا برومند</a:t>
            </a:r>
            <a:endParaRPr lang="en-US" sz="3200" b="1" dirty="0">
              <a:solidFill>
                <a:srgbClr val="C00000"/>
              </a:solidFill>
              <a:cs typeface="B Zar" panose="00000400000000000000" pitchFamily="2" charset="-78"/>
            </a:endParaRPr>
          </a:p>
        </p:txBody>
      </p:sp>
      <p:sp>
        <p:nvSpPr>
          <p:cNvPr id="8" name="Rounded Rectangle 7"/>
          <p:cNvSpPr/>
          <p:nvPr/>
        </p:nvSpPr>
        <p:spPr>
          <a:xfrm>
            <a:off x="4866362" y="4860099"/>
            <a:ext cx="2567836" cy="613775"/>
          </a:xfrm>
          <a:prstGeom prst="roundRect">
            <a:avLst/>
          </a:prstGeom>
          <a:solidFill>
            <a:schemeClr val="accent2">
              <a:lumMod val="40000"/>
              <a:lumOff val="60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3200" b="1" dirty="0" smtClean="0">
                <a:solidFill>
                  <a:srgbClr val="C00000"/>
                </a:solidFill>
                <a:cs typeface="B Zar" panose="00000400000000000000" pitchFamily="2" charset="-78"/>
              </a:rPr>
              <a:t>مهر 1400</a:t>
            </a:r>
            <a:endParaRPr lang="en-US" sz="3200" b="1" dirty="0">
              <a:solidFill>
                <a:srgbClr val="C00000"/>
              </a:solidFill>
              <a:cs typeface="B Zar" panose="00000400000000000000" pitchFamily="2" charset="-78"/>
            </a:endParaRPr>
          </a:p>
        </p:txBody>
      </p:sp>
    </p:spTree>
    <p:extLst>
      <p:ext uri="{BB962C8B-B14F-4D97-AF65-F5344CB8AC3E}">
        <p14:creationId xmlns:p14="http://schemas.microsoft.com/office/powerpoint/2010/main" val="86343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ea typeface="Calibri"/>
                <a:cs typeface="B Zar"/>
              </a:rPr>
              <a:t>رورشاخ هیچ گاه این آزمون را برای آزمون کلی شخصیت ایجاد نکرده بود بلکه هدف اصلی آن تشخیص اسکیزوفرنی بود. </a:t>
            </a:r>
            <a:endParaRPr lang="fa-IR" sz="2800" b="1" dirty="0" smtClean="0">
              <a:ea typeface="Calibri"/>
              <a:cs typeface="B Zar"/>
            </a:endParaRPr>
          </a:p>
          <a:p>
            <a:pPr algn="r" rtl="1">
              <a:lnSpc>
                <a:spcPct val="200000"/>
              </a:lnSpc>
            </a:pPr>
            <a:r>
              <a:rPr lang="fa-IR" sz="2800" b="1" dirty="0" smtClean="0">
                <a:ea typeface="Calibri"/>
                <a:cs typeface="B Zar"/>
              </a:rPr>
              <a:t>این </a:t>
            </a:r>
            <a:r>
              <a:rPr lang="fa-IR" sz="2800" b="1" dirty="0">
                <a:ea typeface="Calibri"/>
                <a:cs typeface="B Zar"/>
              </a:rPr>
              <a:t>آزمون تا سال ۱۹۳۹ نیز به همین صورت بود ولی بعد از آن کم کم به عنوان یک آزمون شخصیت نیز از آن استفاده شد</a:t>
            </a:r>
            <a:r>
              <a:rPr lang="fa-IR" sz="2800" b="1" dirty="0" smtClean="0">
                <a:ea typeface="Calibri"/>
                <a:cs typeface="B Zar"/>
              </a:rPr>
              <a:t>.</a:t>
            </a:r>
          </a:p>
          <a:p>
            <a:pPr algn="r" rtl="1">
              <a:lnSpc>
                <a:spcPct val="200000"/>
              </a:lnSpc>
            </a:pPr>
            <a:r>
              <a:rPr lang="fa-IR" sz="2800" b="1" dirty="0" smtClean="0">
                <a:ea typeface="Calibri"/>
                <a:cs typeface="B Zar"/>
              </a:rPr>
              <a:t> </a:t>
            </a:r>
            <a:r>
              <a:rPr lang="fa-IR" sz="2800" b="1" dirty="0">
                <a:ea typeface="Calibri"/>
                <a:cs typeface="B Zar"/>
              </a:rPr>
              <a:t>از این رو کاربرد رورشاخ به عنوان یک آزمون شخصیت همیشه در ابهام بوده است</a:t>
            </a:r>
            <a:endParaRPr lang="en-US" sz="28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تاریخچه آزمون رورشاخ</a:t>
            </a:r>
          </a:p>
        </p:txBody>
      </p:sp>
    </p:spTree>
    <p:extLst>
      <p:ext uri="{BB962C8B-B14F-4D97-AF65-F5344CB8AC3E}">
        <p14:creationId xmlns:p14="http://schemas.microsoft.com/office/powerpoint/2010/main" val="2456327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smtClean="0">
                <a:ea typeface="Calibri"/>
                <a:cs typeface="B Zar"/>
              </a:rPr>
              <a:t>آزمون </a:t>
            </a:r>
            <a:r>
              <a:rPr lang="fa-IR" sz="2800" b="1" dirty="0">
                <a:ea typeface="Calibri"/>
                <a:cs typeface="B Zar"/>
              </a:rPr>
              <a:t>رورشاخ توسط یک رواشناس سوئیسی به نام هرمان رورشاخ ابداع شد. </a:t>
            </a:r>
            <a:endParaRPr lang="fa-IR" sz="2800" b="1" dirty="0" smtClean="0">
              <a:ea typeface="Calibri"/>
              <a:cs typeface="B Zar"/>
            </a:endParaRPr>
          </a:p>
          <a:p>
            <a:pPr algn="r" rtl="1">
              <a:lnSpc>
                <a:spcPct val="200000"/>
              </a:lnSpc>
            </a:pPr>
            <a:r>
              <a:rPr lang="fa-IR" sz="2800" b="1" dirty="0" smtClean="0">
                <a:ea typeface="Calibri"/>
                <a:cs typeface="B Zar"/>
              </a:rPr>
              <a:t>آزمون </a:t>
            </a:r>
            <a:r>
              <a:rPr lang="fa-IR" sz="2800" b="1" dirty="0">
                <a:ea typeface="Calibri"/>
                <a:cs typeface="B Zar"/>
              </a:rPr>
              <a:t>رورشاخ که گاهی با نام آزمایش لکه و جوهر هم شناخته می‌شود یک آزمون روانی است که در آن ادراکات فرد از لکه های جوهر جمع آوری شده و سپس آن را با کمک تفسیرهای روانی یا الگوریتم های پیچیده تجزیه و تحلیل می‌کنند</a:t>
            </a:r>
            <a:endParaRPr lang="en-US" sz="28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2400" kern="0" dirty="0">
                <a:solidFill>
                  <a:srgbClr val="C00000"/>
                </a:solidFill>
                <a:latin typeface="Times New Roman"/>
                <a:cs typeface="B Titr" pitchFamily="2" charset="-78"/>
              </a:rPr>
              <a:t>عوامل موثر در تفسیر آزمون رورشاخ</a:t>
            </a:r>
          </a:p>
        </p:txBody>
      </p:sp>
    </p:spTree>
    <p:extLst>
      <p:ext uri="{BB962C8B-B14F-4D97-AF65-F5344CB8AC3E}">
        <p14:creationId xmlns:p14="http://schemas.microsoft.com/office/powerpoint/2010/main" val="128128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smtClean="0">
                <a:ea typeface="Calibri"/>
                <a:cs typeface="B Zar"/>
              </a:rPr>
              <a:t>برخی </a:t>
            </a:r>
            <a:r>
              <a:rPr lang="fa-IR" sz="2800" b="1" dirty="0">
                <a:ea typeface="Calibri"/>
                <a:cs typeface="B Zar"/>
              </a:rPr>
              <a:t>روانشناسان از این آزمون برای بررسی ویژگی های شخصیتی یک فرد یا عملکرد عاطفی وی استفاده می‌کنند. </a:t>
            </a:r>
            <a:endParaRPr lang="fa-IR" sz="2800" b="1" dirty="0" smtClean="0">
              <a:ea typeface="Calibri"/>
              <a:cs typeface="B Zar"/>
            </a:endParaRPr>
          </a:p>
          <a:p>
            <a:pPr algn="r" rtl="1">
              <a:lnSpc>
                <a:spcPct val="200000"/>
              </a:lnSpc>
            </a:pPr>
            <a:r>
              <a:rPr lang="fa-IR" sz="2800" b="1" dirty="0" smtClean="0">
                <a:ea typeface="Calibri"/>
                <a:cs typeface="B Zar"/>
              </a:rPr>
              <a:t>از </a:t>
            </a:r>
            <a:r>
              <a:rPr lang="fa-IR" sz="2800" b="1" dirty="0">
                <a:ea typeface="Calibri"/>
                <a:cs typeface="B Zar"/>
              </a:rPr>
              <a:t>این ازمون همچنین برای تشخیص اختلال های ذهنی پنهان استفاده می‌شود به </a:t>
            </a:r>
            <a:r>
              <a:rPr lang="fa-IR" sz="2800" b="1" dirty="0" smtClean="0">
                <a:ea typeface="Calibri"/>
                <a:cs typeface="B Zar"/>
              </a:rPr>
              <a:t>خصوصی </a:t>
            </a:r>
            <a:r>
              <a:rPr lang="fa-IR" sz="2800" b="1" dirty="0">
                <a:ea typeface="Calibri"/>
                <a:cs typeface="B Zar"/>
              </a:rPr>
              <a:t>در مواردی که بیمار تمایلی به توصیف تفکرات خود به صورت واضح ندارد</a:t>
            </a:r>
            <a:endParaRPr lang="en-US" sz="28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2400" kern="0" dirty="0">
                <a:solidFill>
                  <a:srgbClr val="C00000"/>
                </a:solidFill>
                <a:latin typeface="Times New Roman"/>
                <a:cs typeface="B Titr" pitchFamily="2" charset="-78"/>
              </a:rPr>
              <a:t>عوامل موثر در تفسیر آزمون رورشاخ</a:t>
            </a:r>
          </a:p>
        </p:txBody>
      </p:sp>
    </p:spTree>
    <p:extLst>
      <p:ext uri="{BB962C8B-B14F-4D97-AF65-F5344CB8AC3E}">
        <p14:creationId xmlns:p14="http://schemas.microsoft.com/office/powerpoint/2010/main" val="165050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2800" b="1" dirty="0">
                <a:ea typeface="Calibri"/>
                <a:cs typeface="B Zar" panose="00000400000000000000" pitchFamily="2" charset="-78"/>
              </a:rPr>
              <a:t>در سال ۱۹۶۰ رورشاخ تبدیل به یکی از پرطرفدارترین آزمون ها شد و در بین رواشناسان مورد توجه قرار گرفت. </a:t>
            </a:r>
            <a:endParaRPr lang="fa-IR" sz="2800" b="1" dirty="0" smtClean="0">
              <a:ea typeface="Calibri"/>
              <a:cs typeface="B Zar" panose="00000400000000000000" pitchFamily="2" charset="-78"/>
            </a:endParaRPr>
          </a:p>
          <a:p>
            <a:pPr algn="r" rtl="1">
              <a:lnSpc>
                <a:spcPct val="150000"/>
              </a:lnSpc>
            </a:pPr>
            <a:r>
              <a:rPr lang="fa-IR" sz="2800" b="1" dirty="0" smtClean="0">
                <a:ea typeface="Calibri"/>
                <a:cs typeface="B Zar" panose="00000400000000000000" pitchFamily="2" charset="-78"/>
              </a:rPr>
              <a:t>یک </a:t>
            </a:r>
            <a:r>
              <a:rPr lang="fa-IR" sz="2800" b="1" dirty="0">
                <a:ea typeface="Calibri"/>
                <a:cs typeface="B Zar" panose="00000400000000000000" pitchFamily="2" charset="-78"/>
              </a:rPr>
              <a:t>بررسی در آمریکا نشان می‌داد که رورشاخ دربین آزمون های روان شناختی رتبه هشتم را به دست آورده بود</a:t>
            </a:r>
            <a:r>
              <a:rPr lang="fa-IR" sz="2800" b="1" dirty="0" smtClean="0">
                <a:ea typeface="Calibri"/>
                <a:cs typeface="B Zar" panose="00000400000000000000" pitchFamily="2" charset="-78"/>
              </a:rPr>
              <a:t>.</a:t>
            </a:r>
          </a:p>
          <a:p>
            <a:pPr algn="r" rtl="1">
              <a:lnSpc>
                <a:spcPct val="150000"/>
              </a:lnSpc>
            </a:pPr>
            <a:r>
              <a:rPr lang="fa-IR" sz="2800" b="1" dirty="0" smtClean="0">
                <a:ea typeface="Calibri"/>
                <a:cs typeface="B Zar" panose="00000400000000000000" pitchFamily="2" charset="-78"/>
              </a:rPr>
              <a:t> </a:t>
            </a:r>
            <a:r>
              <a:rPr lang="fa-IR" sz="2800" b="1" dirty="0">
                <a:ea typeface="Calibri"/>
                <a:cs typeface="B Zar" panose="00000400000000000000" pitchFamily="2" charset="-78"/>
              </a:rPr>
              <a:t>همچنین این آزمون در یک چهارم موارد توسط روانپزشکان پزشکی قانونی برای مجرمان تجویز میشد</a:t>
            </a:r>
            <a:endParaRPr lang="en-US" sz="2800" b="1" dirty="0">
              <a:solidFill>
                <a:prstClr val="black"/>
              </a:solidFill>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2400" kern="0" dirty="0">
                <a:solidFill>
                  <a:srgbClr val="C00000"/>
                </a:solidFill>
                <a:latin typeface="Times New Roman"/>
                <a:cs typeface="B Titr" pitchFamily="2" charset="-78"/>
              </a:rPr>
              <a:t>عوامل موثر در تفسیر آزمون رورشاخ</a:t>
            </a:r>
          </a:p>
        </p:txBody>
      </p:sp>
    </p:spTree>
    <p:extLst>
      <p:ext uri="{BB962C8B-B14F-4D97-AF65-F5344CB8AC3E}">
        <p14:creationId xmlns:p14="http://schemas.microsoft.com/office/powerpoint/2010/main" val="411696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prstClr val="black"/>
                </a:solidFill>
                <a:cs typeface="Nasim" panose="00000700000000000000" pitchFamily="2" charset="-78"/>
              </a:rPr>
              <a:t>جزوه آموزشی</a:t>
            </a:r>
            <a:endParaRPr lang="en-US" dirty="0">
              <a:solidFill>
                <a:prstClr val="black"/>
              </a:solidFill>
              <a:cs typeface="Nasim" panose="00000700000000000000" pitchFamily="2" charset="-78"/>
            </a:endParaRPr>
          </a:p>
        </p:txBody>
      </p:sp>
      <p:sp>
        <p:nvSpPr>
          <p:cNvPr id="4" name="Rounded Rectangle 3"/>
          <p:cNvSpPr/>
          <p:nvPr/>
        </p:nvSpPr>
        <p:spPr>
          <a:xfrm>
            <a:off x="2038719" y="1916573"/>
            <a:ext cx="8354860" cy="179122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rtl="1" eaLnBrk="0" fontAlgn="base" hangingPunct="0">
              <a:lnSpc>
                <a:spcPct val="200000"/>
              </a:lnSpc>
              <a:spcBef>
                <a:spcPct val="20000"/>
              </a:spcBef>
              <a:spcAft>
                <a:spcPct val="0"/>
              </a:spcAft>
            </a:pPr>
            <a:r>
              <a:rPr lang="fa-IR" altLang="en-US" sz="3200" kern="0" dirty="0" smtClean="0">
                <a:solidFill>
                  <a:srgbClr val="FFFF00"/>
                </a:solidFill>
                <a:latin typeface="Times New Roman"/>
                <a:cs typeface="B Titr" pitchFamily="2" charset="-78"/>
              </a:rPr>
              <a:t>مبانی نظری آزمون </a:t>
            </a:r>
            <a:r>
              <a:rPr lang="fa-IR" altLang="en-US" sz="3200" kern="0" dirty="0">
                <a:solidFill>
                  <a:srgbClr val="FFFF00"/>
                </a:solidFill>
                <a:latin typeface="Times New Roman"/>
                <a:cs typeface="B Titr" pitchFamily="2" charset="-78"/>
              </a:rPr>
              <a:t>رورشاخ</a:t>
            </a:r>
          </a:p>
        </p:txBody>
      </p:sp>
    </p:spTree>
    <p:extLst>
      <p:ext uri="{BB962C8B-B14F-4D97-AF65-F5344CB8AC3E}">
        <p14:creationId xmlns:p14="http://schemas.microsoft.com/office/powerpoint/2010/main" val="30148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eaLnBrk="0" fontAlgn="base" hangingPunct="0">
              <a:lnSpc>
                <a:spcPct val="150000"/>
              </a:lnSpc>
              <a:spcBef>
                <a:spcPct val="20000"/>
              </a:spcBef>
              <a:spcAft>
                <a:spcPct val="0"/>
              </a:spcAft>
              <a:buClr>
                <a:srgbClr val="FFFFFF"/>
              </a:buClr>
              <a:buFontTx/>
              <a:buChar char="•"/>
            </a:pPr>
            <a:r>
              <a:rPr lang="fa-IR" altLang="en-US" sz="4000" b="1" kern="0" baseline="30000" dirty="0">
                <a:solidFill>
                  <a:srgbClr val="C00000"/>
                </a:solidFill>
                <a:cs typeface="B Zar" pitchFamily="2" charset="-78"/>
              </a:rPr>
              <a:t>فرضيه‌ی اصلی رورشاخ : </a:t>
            </a:r>
          </a:p>
          <a:p>
            <a:pPr marL="342900" lvl="0" indent="-342900" algn="just" rtl="1" eaLnBrk="0" fontAlgn="base" hangingPunct="0">
              <a:lnSpc>
                <a:spcPct val="150000"/>
              </a:lnSpc>
              <a:spcBef>
                <a:spcPct val="20000"/>
              </a:spcBef>
              <a:spcAft>
                <a:spcPct val="0"/>
              </a:spcAft>
              <a:buClr>
                <a:srgbClr val="FFFFFF"/>
              </a:buClr>
            </a:pPr>
            <a:r>
              <a:rPr lang="fa-IR" altLang="en-US" sz="4000" b="1" kern="0" baseline="30000" dirty="0">
                <a:cs typeface="B Zar" pitchFamily="2" charset="-78"/>
              </a:rPr>
              <a:t>محرك های محيطی به وسيله‌ی نيازها، انگيزه ها، تعارض ها، و آمايه های مفهومی شخص، سازمان دهی می شوند. </a:t>
            </a:r>
          </a:p>
          <a:p>
            <a:pPr marL="342900" lvl="0" indent="-342900" algn="just" rtl="1" eaLnBrk="0" fontAlgn="base" hangingPunct="0">
              <a:lnSpc>
                <a:spcPct val="150000"/>
              </a:lnSpc>
              <a:spcBef>
                <a:spcPct val="20000"/>
              </a:spcBef>
              <a:spcAft>
                <a:spcPct val="0"/>
              </a:spcAft>
              <a:buClr>
                <a:srgbClr val="FFFFFF"/>
              </a:buClr>
            </a:pPr>
            <a:r>
              <a:rPr lang="fa-IR" altLang="en-US" sz="4000" b="1" kern="0" baseline="30000" dirty="0">
                <a:cs typeface="B Zar" pitchFamily="2" charset="-78"/>
              </a:rPr>
              <a:t>اين نياز به سازمان دادن در زمان مواجهه ی آزمودني با محرك های مبهم مانند لكه های جوهر، اغراق آميزتر، گسترده تر و آشکارتر است. </a:t>
            </a:r>
            <a:endParaRPr lang="en-US" altLang="en-US" sz="4000" b="1" kern="0" dirty="0">
              <a:cs typeface="B Zar"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مبانی نظری آزمون رورشاخ</a:t>
            </a:r>
          </a:p>
        </p:txBody>
      </p:sp>
    </p:spTree>
    <p:extLst>
      <p:ext uri="{BB962C8B-B14F-4D97-AF65-F5344CB8AC3E}">
        <p14:creationId xmlns:p14="http://schemas.microsoft.com/office/powerpoint/2010/main" val="159741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eaLnBrk="0" fontAlgn="base" hangingPunct="0">
              <a:lnSpc>
                <a:spcPct val="150000"/>
              </a:lnSpc>
              <a:spcBef>
                <a:spcPct val="20000"/>
              </a:spcBef>
              <a:spcAft>
                <a:spcPct val="0"/>
              </a:spcAft>
              <a:buClr>
                <a:srgbClr val="FFFFFF"/>
              </a:buClr>
              <a:defRPr/>
            </a:pPr>
            <a:r>
              <a:rPr lang="fa-IR" altLang="en-US" sz="3600" b="1" kern="0" baseline="30000" dirty="0">
                <a:cs typeface="B Zar" panose="00000400000000000000" pitchFamily="2" charset="-78"/>
              </a:rPr>
              <a:t>بنابرين، </a:t>
            </a:r>
            <a:r>
              <a:rPr lang="fa-IR" altLang="en-US" sz="3600" b="1" kern="0" baseline="30000" dirty="0" smtClean="0">
                <a:cs typeface="B Zar" panose="00000400000000000000" pitchFamily="2" charset="-78"/>
              </a:rPr>
              <a:t>افراد برای </a:t>
            </a:r>
            <a:r>
              <a:rPr lang="fa-IR" altLang="en-US" sz="3600" b="1" kern="0" baseline="30000" dirty="0">
                <a:cs typeface="B Zar" panose="00000400000000000000" pitchFamily="2" charset="-78"/>
              </a:rPr>
              <a:t>ایجاد پاسخی به این محرک ها بايد تصورات، افكار و روابط درونی خود را بيرون بكشند.</a:t>
            </a:r>
            <a:endParaRPr lang="en-US" altLang="en-US" sz="3600" b="1" kern="0" baseline="30000" dirty="0">
              <a:cs typeface="B Zar" panose="00000400000000000000" pitchFamily="2" charset="-78"/>
            </a:endParaRPr>
          </a:p>
          <a:p>
            <a:pPr marL="342900" lvl="0" indent="-342900" algn="just" rtl="1" eaLnBrk="0" fontAlgn="base" hangingPunct="0">
              <a:lnSpc>
                <a:spcPct val="150000"/>
              </a:lnSpc>
              <a:spcBef>
                <a:spcPct val="20000"/>
              </a:spcBef>
              <a:spcAft>
                <a:spcPct val="0"/>
              </a:spcAft>
              <a:buClr>
                <a:srgbClr val="FFFFFF"/>
              </a:buClr>
              <a:defRPr/>
            </a:pPr>
            <a:r>
              <a:rPr lang="fa-IR" altLang="en-US" sz="3600" b="1" kern="0" baseline="30000" dirty="0">
                <a:cs typeface="B Zar" panose="00000400000000000000" pitchFamily="2" charset="-78"/>
              </a:rPr>
              <a:t> اين فرايند مستلزم سازمان دهی ادراكها  و مرتبط ساختن آن ها با تجربه ها و برداشتهای گذشته‌ی خود است.</a:t>
            </a:r>
          </a:p>
          <a:p>
            <a:pPr marL="342900" lvl="0" indent="-342900" algn="just" rtl="1" eaLnBrk="0" fontAlgn="base" hangingPunct="0">
              <a:lnSpc>
                <a:spcPct val="150000"/>
              </a:lnSpc>
              <a:spcBef>
                <a:spcPct val="20000"/>
              </a:spcBef>
              <a:spcAft>
                <a:spcPct val="0"/>
              </a:spcAft>
              <a:buClr>
                <a:srgbClr val="FFFFFF"/>
              </a:buClr>
              <a:defRPr/>
            </a:pPr>
            <a:r>
              <a:rPr lang="fa-IR" altLang="en-US" sz="3600" b="1" kern="0" baseline="30000" dirty="0">
                <a:cs typeface="B Zar" panose="00000400000000000000" pitchFamily="2" charset="-78"/>
              </a:rPr>
              <a:t>بنابراین می توان گفت: نحوه‌ی سازمان دادن افراد به پاسخ هايشان به کارت های رورشاخ نشان دهنده ی چگونگی برخورد آن ها با ساير موقعيت های مهم است كه مستلزم سازمان دادن و قضاوت كردن است. </a:t>
            </a:r>
            <a:endParaRPr lang="en-US" altLang="en-US" sz="3600" b="1" kern="0" dirty="0">
              <a:cs typeface="B Zar" panose="00000400000000000000" pitchFamily="2" charset="-78"/>
            </a:endParaRPr>
          </a:p>
          <a:p>
            <a:pPr marL="342900" lvl="0" indent="-342900" algn="just" rtl="1" eaLnBrk="0" fontAlgn="base" hangingPunct="0">
              <a:lnSpc>
                <a:spcPct val="150000"/>
              </a:lnSpc>
              <a:spcBef>
                <a:spcPct val="20000"/>
              </a:spcBef>
              <a:spcAft>
                <a:spcPct val="0"/>
              </a:spcAft>
              <a:buClr>
                <a:srgbClr val="FFFFFF"/>
              </a:buClr>
              <a:defRPr/>
            </a:pPr>
            <a:endParaRPr lang="en-US" altLang="en-US" sz="3600" b="1" kern="0"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مبانی نظری آزمون رورشاخ</a:t>
            </a:r>
          </a:p>
        </p:txBody>
      </p:sp>
    </p:spTree>
    <p:extLst>
      <p:ext uri="{BB962C8B-B14F-4D97-AF65-F5344CB8AC3E}">
        <p14:creationId xmlns:p14="http://schemas.microsoft.com/office/powerpoint/2010/main" val="232410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prstClr val="black"/>
                </a:solidFill>
                <a:cs typeface="Nasim" panose="00000700000000000000" pitchFamily="2" charset="-78"/>
              </a:rPr>
              <a:t>جزوه آموزشی</a:t>
            </a:r>
            <a:endParaRPr lang="en-US" dirty="0">
              <a:solidFill>
                <a:prstClr val="black"/>
              </a:solidFill>
              <a:cs typeface="Nasim" panose="00000700000000000000" pitchFamily="2" charset="-78"/>
            </a:endParaRPr>
          </a:p>
        </p:txBody>
      </p:sp>
      <p:sp>
        <p:nvSpPr>
          <p:cNvPr id="4" name="Rounded Rectangle 3"/>
          <p:cNvSpPr/>
          <p:nvPr/>
        </p:nvSpPr>
        <p:spPr>
          <a:xfrm>
            <a:off x="2038719" y="1916573"/>
            <a:ext cx="8354860" cy="179122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rtl="1" eaLnBrk="0" fontAlgn="base" hangingPunct="0">
              <a:lnSpc>
                <a:spcPct val="200000"/>
              </a:lnSpc>
              <a:spcBef>
                <a:spcPct val="20000"/>
              </a:spcBef>
              <a:spcAft>
                <a:spcPct val="0"/>
              </a:spcAft>
            </a:pPr>
            <a:r>
              <a:rPr lang="fa-IR" altLang="en-US" sz="3200" kern="0" dirty="0" smtClean="0">
                <a:solidFill>
                  <a:srgbClr val="FFFF00"/>
                </a:solidFill>
                <a:latin typeface="Times New Roman"/>
                <a:cs typeface="B Titr" pitchFamily="2" charset="-78"/>
              </a:rPr>
              <a:t>نمره کذاری آزمون </a:t>
            </a:r>
            <a:r>
              <a:rPr lang="fa-IR" altLang="en-US" sz="3200" kern="0" dirty="0">
                <a:solidFill>
                  <a:srgbClr val="FFFF00"/>
                </a:solidFill>
                <a:latin typeface="Times New Roman"/>
                <a:cs typeface="B Titr" pitchFamily="2" charset="-78"/>
              </a:rPr>
              <a:t>رورشاخ</a:t>
            </a:r>
          </a:p>
        </p:txBody>
      </p:sp>
    </p:spTree>
    <p:extLst>
      <p:ext uri="{BB962C8B-B14F-4D97-AF65-F5344CB8AC3E}">
        <p14:creationId xmlns:p14="http://schemas.microsoft.com/office/powerpoint/2010/main" val="3179525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lvl="0" algn="r" rtl="1">
              <a:lnSpc>
                <a:spcPct val="150000"/>
              </a:lnSpc>
              <a:spcBef>
                <a:spcPct val="20000"/>
              </a:spcBef>
              <a:spcAft>
                <a:spcPct val="0"/>
              </a:spcAft>
              <a:buClr>
                <a:srgbClr val="FFFFFF"/>
              </a:buClr>
              <a:defRPr/>
            </a:pPr>
            <a:r>
              <a:rPr lang="fa-IR" sz="3600" b="1" kern="0" dirty="0">
                <a:solidFill>
                  <a:srgbClr val="C00000"/>
                </a:solidFill>
                <a:cs typeface="B Zar" panose="00000400000000000000" pitchFamily="2" charset="-78"/>
              </a:rPr>
              <a:t>سیستم جامع اکسنر :</a:t>
            </a:r>
          </a:p>
          <a:p>
            <a:pPr marL="342900" lvl="0" indent="-342900" algn="r" rtl="1">
              <a:lnSpc>
                <a:spcPct val="200000"/>
              </a:lnSpc>
              <a:spcBef>
                <a:spcPct val="20000"/>
              </a:spcBef>
              <a:spcAft>
                <a:spcPct val="0"/>
              </a:spcAft>
              <a:buClr>
                <a:srgbClr val="FFFFFF"/>
              </a:buClr>
              <a:buFont typeface="Wingdings" pitchFamily="2" charset="2"/>
              <a:buChar char="Ø"/>
              <a:defRPr/>
            </a:pPr>
            <a:r>
              <a:rPr lang="fa-IR" sz="2400" b="1" kern="0" dirty="0">
                <a:cs typeface="B Zar" panose="00000400000000000000" pitchFamily="2" charset="-78"/>
              </a:rPr>
              <a:t>نظام جامع اکسنر یکی از پرکاربرد ترین سیستم های نمره گذاری رورشاخ است. </a:t>
            </a:r>
          </a:p>
          <a:p>
            <a:pPr marL="342900" lvl="0" indent="-342900" algn="r" rtl="1">
              <a:lnSpc>
                <a:spcPct val="200000"/>
              </a:lnSpc>
              <a:spcBef>
                <a:spcPct val="20000"/>
              </a:spcBef>
              <a:spcAft>
                <a:spcPct val="0"/>
              </a:spcAft>
              <a:buClr>
                <a:srgbClr val="FFFFFF"/>
              </a:buClr>
              <a:buFont typeface="Arial" pitchFamily="34" charset="0"/>
              <a:buChar char="•"/>
              <a:defRPr/>
            </a:pPr>
            <a:r>
              <a:rPr lang="fa-IR" sz="2400" b="1" kern="0" dirty="0">
                <a:cs typeface="B Zar" panose="00000400000000000000" pitchFamily="2" charset="-78"/>
              </a:rPr>
              <a:t>آزمون گر هنگام اجرای رورشاخ با استفاده از نظام جامع اکسنر در کنار آزمودنی می نشیند تا از هرگونه حواس پرتی یا شکل دادن ناخودآگاه به پاسخ های او بر اثر تغییرات ناخواسته در وضعیت چهره یا حالت های بدنی آزمایش شونده جلوگیری شود. </a:t>
            </a:r>
          </a:p>
          <a:p>
            <a:pPr marL="342900" lvl="0" indent="-342900" algn="just" rtl="1">
              <a:lnSpc>
                <a:spcPct val="150000"/>
              </a:lnSpc>
              <a:spcBef>
                <a:spcPct val="20000"/>
              </a:spcBef>
              <a:spcAft>
                <a:spcPct val="0"/>
              </a:spcAft>
              <a:buClr>
                <a:srgbClr val="FFFFFF"/>
              </a:buClr>
              <a:defRPr/>
            </a:pPr>
            <a:r>
              <a:rPr lang="fa-IR" sz="2400" b="1" kern="0" dirty="0">
                <a:cs typeface="B Zar" panose="00000400000000000000" pitchFamily="2" charset="-78"/>
              </a:rPr>
              <a:t>.</a:t>
            </a:r>
          </a:p>
          <a:p>
            <a:pPr marL="342900" lvl="0" indent="-342900" algn="r" rtl="1">
              <a:lnSpc>
                <a:spcPct val="150000"/>
              </a:lnSpc>
              <a:spcBef>
                <a:spcPct val="20000"/>
              </a:spcBef>
              <a:spcAft>
                <a:spcPct val="0"/>
              </a:spcAft>
              <a:buClr>
                <a:srgbClr val="FFFFFF"/>
              </a:buClr>
              <a:buFont typeface="Arial" pitchFamily="34" charset="0"/>
              <a:buChar char="•"/>
              <a:defRPr/>
            </a:pPr>
            <a:endParaRPr lang="fa-IR" sz="2400" b="1" kern="0" dirty="0">
              <a:cs typeface="B Zar" panose="00000400000000000000" pitchFamily="2" charset="-78"/>
            </a:endParaRPr>
          </a:p>
          <a:p>
            <a:pPr marL="342900" lvl="0" indent="-342900" algn="r" rtl="1">
              <a:lnSpc>
                <a:spcPct val="150000"/>
              </a:lnSpc>
              <a:spcBef>
                <a:spcPct val="20000"/>
              </a:spcBef>
              <a:spcAft>
                <a:spcPct val="0"/>
              </a:spcAft>
              <a:buClr>
                <a:srgbClr val="FFFFFF"/>
              </a:buClr>
              <a:buFont typeface="Arial" pitchFamily="34" charset="0"/>
              <a:buChar char="•"/>
              <a:defRPr/>
            </a:pPr>
            <a:endParaRPr lang="fa-IR" sz="2400" b="1" kern="0"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نمره کذاری آزمون رورشاخ</a:t>
            </a:r>
          </a:p>
        </p:txBody>
      </p:sp>
    </p:spTree>
    <p:extLst>
      <p:ext uri="{BB962C8B-B14F-4D97-AF65-F5344CB8AC3E}">
        <p14:creationId xmlns:p14="http://schemas.microsoft.com/office/powerpoint/2010/main" val="1051063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fontAlgn="base">
              <a:lnSpc>
                <a:spcPct val="150000"/>
              </a:lnSpc>
              <a:spcBef>
                <a:spcPct val="20000"/>
              </a:spcBef>
              <a:spcAft>
                <a:spcPct val="0"/>
              </a:spcAft>
              <a:buClr>
                <a:srgbClr val="FFFFFF"/>
              </a:buClr>
            </a:pPr>
            <a:r>
              <a:rPr lang="fa-IR" altLang="en-US" sz="2800" b="1" kern="0" dirty="0">
                <a:cs typeface="B Zar" pitchFamily="2" charset="-78"/>
              </a:rPr>
              <a:t>آزمونگر هنگام اجرای رورشاخ هریک از لکه های جوهر را به آزمودنی نشان داده و از او می پرسد</a:t>
            </a:r>
            <a:r>
              <a:rPr lang="fa-IR" altLang="en-US" sz="2800" b="1" kern="0" dirty="0" smtClean="0">
                <a:cs typeface="B Zar" pitchFamily="2" charset="-78"/>
              </a:rPr>
              <a:t>:</a:t>
            </a:r>
          </a:p>
          <a:p>
            <a:pPr marL="342900" lvl="0" indent="-342900" algn="just" rtl="1" fontAlgn="base">
              <a:lnSpc>
                <a:spcPct val="150000"/>
              </a:lnSpc>
              <a:spcBef>
                <a:spcPct val="20000"/>
              </a:spcBef>
              <a:spcAft>
                <a:spcPct val="0"/>
              </a:spcAft>
              <a:buClr>
                <a:srgbClr val="FFFFFF"/>
              </a:buClr>
            </a:pPr>
            <a:r>
              <a:rPr lang="fa-IR" altLang="en-US" sz="2800" b="1" kern="0" dirty="0" smtClean="0">
                <a:cs typeface="B Zar" pitchFamily="2" charset="-78"/>
              </a:rPr>
              <a:t> </a:t>
            </a:r>
            <a:r>
              <a:rPr lang="fa-IR" altLang="en-US" sz="2800" b="1" kern="0" dirty="0">
                <a:solidFill>
                  <a:srgbClr val="C00000"/>
                </a:solidFill>
                <a:cs typeface="B Zar" pitchFamily="2" charset="-78"/>
              </a:rPr>
              <a:t>” این ممکن است چه باشد</a:t>
            </a:r>
            <a:r>
              <a:rPr lang="fa-IR" altLang="en-US" sz="2800" b="1" kern="0" dirty="0">
                <a:cs typeface="B Zar" pitchFamily="2" charset="-78"/>
              </a:rPr>
              <a:t>؟ ” </a:t>
            </a:r>
          </a:p>
          <a:p>
            <a:pPr marL="342900" lvl="0" indent="-342900" algn="just" rtl="1" fontAlgn="base">
              <a:lnSpc>
                <a:spcPct val="150000"/>
              </a:lnSpc>
              <a:spcBef>
                <a:spcPct val="20000"/>
              </a:spcBef>
              <a:spcAft>
                <a:spcPct val="0"/>
              </a:spcAft>
              <a:buClr>
                <a:srgbClr val="FFFFFF"/>
              </a:buClr>
            </a:pPr>
            <a:r>
              <a:rPr lang="fa-IR" altLang="en-US" sz="2800" b="1" kern="0" dirty="0">
                <a:cs typeface="B Zar" pitchFamily="2" charset="-78"/>
              </a:rPr>
              <a:t>استفاده از پرسش های دقیق و محدود بعدی اطلاعاتی درباره محل ادراک پاسخ، آنچه موجب ایجاد پاسخ شده و ماهیت محتوای آن پاسخ فراهم می آورد</a:t>
            </a:r>
            <a:endParaRPr lang="en-US" altLang="en-US" sz="2800" kern="0"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نمره کذاری آزمون رورشاخ</a:t>
            </a:r>
          </a:p>
        </p:txBody>
      </p:sp>
    </p:spTree>
    <p:extLst>
      <p:ext uri="{BB962C8B-B14F-4D97-AF65-F5344CB8AC3E}">
        <p14:creationId xmlns:p14="http://schemas.microsoft.com/office/powerpoint/2010/main" val="102542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787025" y="901874"/>
            <a:ext cx="6239878" cy="4889326"/>
          </a:xfrm>
        </p:spPr>
        <p:txBody>
          <a:bodyPr/>
          <a:lstStyle/>
          <a:p>
            <a:pPr algn="ctr" eaLnBrk="1" hangingPunct="1"/>
            <a:r>
              <a:rPr lang="en-US" altLang="en-US" sz="4000" b="1" dirty="0" smtClean="0">
                <a:solidFill>
                  <a:srgbClr val="C00000"/>
                </a:solidFill>
              </a:rPr>
              <a:t>The Rorschach</a:t>
            </a:r>
            <a:r>
              <a:rPr lang="fa-IR" altLang="en-US" sz="4000" b="1" dirty="0" smtClean="0">
                <a:solidFill>
                  <a:srgbClr val="C00000"/>
                </a:solidFill>
              </a:rPr>
              <a:t> </a:t>
            </a:r>
            <a:r>
              <a:rPr lang="en-US" altLang="en-US" sz="4000" b="1" dirty="0" smtClean="0">
                <a:solidFill>
                  <a:srgbClr val="C00000"/>
                </a:solidFill>
              </a:rPr>
              <a:t>Test</a:t>
            </a:r>
            <a:r>
              <a:rPr lang="en-US" altLang="en-US" sz="4000" b="1" dirty="0" smtClean="0">
                <a:solidFill>
                  <a:srgbClr val="C00000"/>
                </a:solidFill>
                <a:latin typeface="Blackadder ITC" pitchFamily="82" charset="0"/>
                <a:cs typeface="B Homa" pitchFamily="2" charset="-78"/>
              </a:rPr>
              <a:t/>
            </a:r>
            <a:br>
              <a:rPr lang="en-US"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Blackadder ITC" pitchFamily="82" charset="0"/>
                <a:cs typeface="B Homa" pitchFamily="2" charset="-78"/>
              </a:rPr>
              <a:t/>
            </a:r>
            <a:br>
              <a:rPr lang="fa-IR"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Blackadder ITC" pitchFamily="82" charset="0"/>
                <a:cs typeface="B Homa" pitchFamily="2" charset="-78"/>
              </a:rPr>
              <a:t/>
            </a:r>
            <a:br>
              <a:rPr lang="fa-IR"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Blackadder ITC" pitchFamily="82" charset="0"/>
                <a:cs typeface="B Homa" pitchFamily="2" charset="-78"/>
              </a:rPr>
              <a:t/>
            </a:r>
            <a:br>
              <a:rPr lang="fa-IR"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Blackadder ITC" pitchFamily="82" charset="0"/>
                <a:cs typeface="B Homa" pitchFamily="2" charset="-78"/>
              </a:rPr>
              <a:t/>
            </a:r>
            <a:br>
              <a:rPr lang="fa-IR"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Blackadder ITC" pitchFamily="82" charset="0"/>
                <a:cs typeface="B Homa" pitchFamily="2" charset="-78"/>
              </a:rPr>
              <a:t/>
            </a:r>
            <a:br>
              <a:rPr lang="fa-IR" altLang="en-US" sz="4000" b="1" dirty="0" smtClean="0">
                <a:solidFill>
                  <a:srgbClr val="C00000"/>
                </a:solidFill>
                <a:latin typeface="Blackadder ITC" pitchFamily="82" charset="0"/>
                <a:cs typeface="B Homa" pitchFamily="2" charset="-78"/>
              </a:rPr>
            </a:br>
            <a:r>
              <a:rPr lang="fa-IR" altLang="en-US" sz="4000" b="1" dirty="0" smtClean="0">
                <a:solidFill>
                  <a:srgbClr val="C00000"/>
                </a:solidFill>
                <a:latin typeface="Andalus" pitchFamily="18" charset="-78"/>
                <a:cs typeface="B Homa" pitchFamily="2" charset="-78"/>
              </a:rPr>
              <a:t>هرمان رورشاخ</a:t>
            </a:r>
            <a:endParaRPr lang="en-US" altLang="en-US" sz="4000" b="1" dirty="0" smtClean="0">
              <a:solidFill>
                <a:srgbClr val="C00000"/>
              </a:solidFill>
              <a:latin typeface="Andalus" pitchFamily="18" charset="-78"/>
              <a:cs typeface="B Homa" pitchFamily="2" charset="-78"/>
            </a:endParaRPr>
          </a:p>
        </p:txBody>
      </p:sp>
      <p:pic>
        <p:nvPicPr>
          <p:cNvPr id="74755" name="Picture 7" descr="http://www.wired.com/images/index/2009/04/rorschach_53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6" y="601249"/>
            <a:ext cx="5486400" cy="611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03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eaLnBrk="0" fontAlgn="base" hangingPunct="0">
              <a:lnSpc>
                <a:spcPct val="150000"/>
              </a:lnSpc>
              <a:spcBef>
                <a:spcPct val="20000"/>
              </a:spcBef>
              <a:spcAft>
                <a:spcPct val="0"/>
              </a:spcAft>
              <a:buClr>
                <a:srgbClr val="FFFFFF"/>
              </a:buClr>
              <a:buFontTx/>
              <a:buChar char="•"/>
            </a:pPr>
            <a:r>
              <a:rPr lang="fa-IR" altLang="en-US" sz="2800" b="1" kern="0" dirty="0">
                <a:cs typeface="B Zar" pitchFamily="2" charset="-78"/>
              </a:rPr>
              <a:t>تفسیر رورشاخ بسیار پیچیده است و نیاز به یک سطح دانش و توانایی بالا و تجربه کار با این آزمون دارد.</a:t>
            </a:r>
          </a:p>
          <a:p>
            <a:pPr marL="342900" lvl="0" indent="-342900" algn="just" rtl="1" eaLnBrk="0" fontAlgn="base" hangingPunct="0">
              <a:lnSpc>
                <a:spcPct val="150000"/>
              </a:lnSpc>
              <a:spcBef>
                <a:spcPct val="20000"/>
              </a:spcBef>
              <a:spcAft>
                <a:spcPct val="0"/>
              </a:spcAft>
              <a:buClr>
                <a:srgbClr val="FFFFFF"/>
              </a:buClr>
              <a:buFontTx/>
              <a:buChar char="•"/>
            </a:pPr>
            <a:r>
              <a:rPr lang="fa-IR" altLang="en-US" sz="2800" b="1" kern="0" dirty="0">
                <a:cs typeface="B Zar" pitchFamily="2" charset="-78"/>
              </a:rPr>
              <a:t> توانایی تفسیر آزمون رورشاخ ممکن است طی چند ماه به دست آید ولی حتی کسانی که قادر به تفسیر آزمون هستند، ممکن است چندین سال در مرحله یادگیری بمانند تا یک مفسر حرفه ای شوند.</a:t>
            </a:r>
            <a:endParaRPr lang="en-US" altLang="en-US" sz="2800" b="1" kern="0" dirty="0">
              <a:cs typeface="B Zar" pitchFamily="2" charset="-78"/>
            </a:endParaRPr>
          </a:p>
          <a:p>
            <a:pPr marL="342900" lvl="0" indent="-342900" eaLnBrk="0" fontAlgn="base" hangingPunct="0">
              <a:spcBef>
                <a:spcPct val="20000"/>
              </a:spcBef>
              <a:spcAft>
                <a:spcPct val="0"/>
              </a:spcAft>
              <a:buClr>
                <a:srgbClr val="FFFFFF"/>
              </a:buClr>
              <a:buFontTx/>
              <a:buChar char="•"/>
            </a:pPr>
            <a:endParaRPr lang="en-US" altLang="en-US" sz="2800" b="1" kern="0" dirty="0">
              <a:cs typeface="B Zar"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نمره کذاری آزمون رورشاخ</a:t>
            </a:r>
          </a:p>
        </p:txBody>
      </p:sp>
    </p:spTree>
    <p:extLst>
      <p:ext uri="{BB962C8B-B14F-4D97-AF65-F5344CB8AC3E}">
        <p14:creationId xmlns:p14="http://schemas.microsoft.com/office/powerpoint/2010/main" val="1025422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prstClr val="black"/>
                </a:solidFill>
                <a:cs typeface="Nasim" panose="00000700000000000000" pitchFamily="2" charset="-78"/>
              </a:rPr>
              <a:t>جزوه آموزشی</a:t>
            </a:r>
            <a:endParaRPr lang="en-US" dirty="0">
              <a:solidFill>
                <a:prstClr val="black"/>
              </a:solidFill>
              <a:cs typeface="Nasim" panose="00000700000000000000" pitchFamily="2" charset="-78"/>
            </a:endParaRPr>
          </a:p>
        </p:txBody>
      </p:sp>
      <p:sp>
        <p:nvSpPr>
          <p:cNvPr id="4" name="Rounded Rectangle 3"/>
          <p:cNvSpPr/>
          <p:nvPr/>
        </p:nvSpPr>
        <p:spPr>
          <a:xfrm>
            <a:off x="1515650" y="1916573"/>
            <a:ext cx="9457150" cy="179122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lvl="0" algn="ctr" rtl="1" fontAlgn="base">
              <a:spcBef>
                <a:spcPct val="20000"/>
              </a:spcBef>
              <a:spcAft>
                <a:spcPct val="0"/>
              </a:spcAft>
              <a:buClr>
                <a:srgbClr val="FFFFFF"/>
              </a:buClr>
            </a:pPr>
            <a:r>
              <a:rPr lang="fa-IR" altLang="en-US" sz="2800" b="1" kern="0" dirty="0">
                <a:solidFill>
                  <a:srgbClr val="FFFF00"/>
                </a:solidFill>
                <a:cs typeface="B Titr" pitchFamily="2" charset="-78"/>
              </a:rPr>
              <a:t>مزایا و محددیت های استفاده </a:t>
            </a:r>
            <a:r>
              <a:rPr lang="fa-IR" altLang="en-US" sz="2800" b="1" kern="0" dirty="0" smtClean="0">
                <a:solidFill>
                  <a:srgbClr val="FFFF00"/>
                </a:solidFill>
                <a:cs typeface="B Titr" pitchFamily="2" charset="-78"/>
              </a:rPr>
              <a:t>از </a:t>
            </a:r>
            <a:r>
              <a:rPr lang="fa-IR" altLang="en-US" sz="2800" b="1" kern="0" dirty="0">
                <a:solidFill>
                  <a:srgbClr val="FFFF00"/>
                </a:solidFill>
                <a:cs typeface="B Titr" pitchFamily="2" charset="-78"/>
              </a:rPr>
              <a:t>آزمون رور شاخ </a:t>
            </a:r>
            <a:endParaRPr lang="en-US" altLang="en-US" sz="2800" b="1" kern="0" dirty="0">
              <a:solidFill>
                <a:srgbClr val="FFFF00"/>
              </a:solidFill>
              <a:cs typeface="B Titr" pitchFamily="2" charset="-78"/>
            </a:endParaRPr>
          </a:p>
        </p:txBody>
      </p:sp>
    </p:spTree>
    <p:extLst>
      <p:ext uri="{BB962C8B-B14F-4D97-AF65-F5344CB8AC3E}">
        <p14:creationId xmlns:p14="http://schemas.microsoft.com/office/powerpoint/2010/main" val="636537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fontAlgn="base">
              <a:lnSpc>
                <a:spcPct val="200000"/>
              </a:lnSpc>
              <a:spcBef>
                <a:spcPct val="20000"/>
              </a:spcBef>
              <a:spcAft>
                <a:spcPct val="0"/>
              </a:spcAft>
              <a:buClr>
                <a:srgbClr val="FFFFFF"/>
              </a:buClr>
              <a:buFont typeface="Wingdings" pitchFamily="2" charset="2"/>
              <a:buChar char="v"/>
            </a:pPr>
            <a:r>
              <a:rPr lang="fa-IR" altLang="en-US" sz="2800" b="1" i="1" kern="0" dirty="0">
                <a:cs typeface="B Zar" pitchFamily="2" charset="-78"/>
              </a:rPr>
              <a:t>این آزمون معمولا ابزاری مقاوم در برابر وانمود است، به دلیل آنکه معنای واقعی رورشاخ برای آزمودنی ها ناشناخته است و به آسانی نمی توانند پاسخ های ساختگی و غیر واقعی ابداع کنند .</a:t>
            </a:r>
          </a:p>
          <a:p>
            <a:pPr marL="342900" lvl="0" indent="-342900" algn="just" rtl="1" fontAlgn="base">
              <a:lnSpc>
                <a:spcPct val="200000"/>
              </a:lnSpc>
              <a:spcBef>
                <a:spcPct val="20000"/>
              </a:spcBef>
              <a:spcAft>
                <a:spcPct val="0"/>
              </a:spcAft>
              <a:buClr>
                <a:srgbClr val="FFFFFF"/>
              </a:buClr>
              <a:buFont typeface="Wingdings" pitchFamily="2" charset="2"/>
              <a:buChar char="v"/>
            </a:pPr>
            <a:r>
              <a:rPr lang="fa-IR" altLang="en-US" sz="2800" b="1" i="1" kern="0" dirty="0">
                <a:cs typeface="B Zar" pitchFamily="2" charset="-78"/>
              </a:rPr>
              <a:t>سهولت اجرا و کار کردن آسان با کارتها  ( مدت زمان اجر تقریبا 50 دقیقه</a:t>
            </a:r>
            <a:r>
              <a:rPr lang="fa-IR" altLang="en-US" sz="2800" b="1" i="1" kern="0" dirty="0" smtClean="0">
                <a:cs typeface="B Zar" pitchFamily="2" charset="-78"/>
              </a:rPr>
              <a:t>)</a:t>
            </a:r>
            <a:endParaRPr lang="fa-IR" altLang="en-US" sz="2800" b="1" i="1" kern="0" dirty="0">
              <a:cs typeface="B Zar"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rtl="1" fontAlgn="base">
              <a:spcBef>
                <a:spcPct val="20000"/>
              </a:spcBef>
              <a:spcAft>
                <a:spcPct val="0"/>
              </a:spcAft>
              <a:buClr>
                <a:srgbClr val="FFFFFF"/>
              </a:buClr>
            </a:pPr>
            <a:r>
              <a:rPr lang="fa-IR" altLang="en-US" sz="2800" b="1" kern="0" dirty="0">
                <a:solidFill>
                  <a:srgbClr val="C00000"/>
                </a:solidFill>
                <a:cs typeface="B Titr" pitchFamily="2" charset="-78"/>
              </a:rPr>
              <a:t>مزایا و محددیت های استفاده از آزمون رور شاخ </a:t>
            </a:r>
            <a:endParaRPr lang="en-US" altLang="en-US" sz="2800" b="1" kern="0" dirty="0">
              <a:solidFill>
                <a:srgbClr val="C00000"/>
              </a:solidFill>
              <a:cs typeface="B Titr" pitchFamily="2" charset="-78"/>
            </a:endParaRPr>
          </a:p>
        </p:txBody>
      </p:sp>
    </p:spTree>
    <p:extLst>
      <p:ext uri="{BB962C8B-B14F-4D97-AF65-F5344CB8AC3E}">
        <p14:creationId xmlns:p14="http://schemas.microsoft.com/office/powerpoint/2010/main" val="102542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fontAlgn="base">
              <a:lnSpc>
                <a:spcPct val="150000"/>
              </a:lnSpc>
              <a:spcBef>
                <a:spcPct val="20000"/>
              </a:spcBef>
              <a:spcAft>
                <a:spcPct val="0"/>
              </a:spcAft>
              <a:buClr>
                <a:srgbClr val="FFFFFF"/>
              </a:buClr>
              <a:buFont typeface="Wingdings" pitchFamily="2" charset="2"/>
              <a:buChar char="v"/>
            </a:pPr>
            <a:r>
              <a:rPr lang="fa-IR" altLang="en-US" sz="3200" b="1" i="1" kern="0" dirty="0">
                <a:solidFill>
                  <a:prstClr val="black"/>
                </a:solidFill>
                <a:cs typeface="B Zar" pitchFamily="2" charset="-78"/>
              </a:rPr>
              <a:t>در مقایسه با سایر آزمونهای روانی از ضرایب اعتبار و روایی عالی برخوردار نیست</a:t>
            </a:r>
          </a:p>
          <a:p>
            <a:pPr marL="342900" lvl="0" indent="-342900" algn="just" rtl="1" fontAlgn="base">
              <a:lnSpc>
                <a:spcPct val="150000"/>
              </a:lnSpc>
              <a:spcBef>
                <a:spcPct val="20000"/>
              </a:spcBef>
              <a:spcAft>
                <a:spcPct val="0"/>
              </a:spcAft>
              <a:buClr>
                <a:srgbClr val="FFFFFF"/>
              </a:buClr>
              <a:buFont typeface="Wingdings" pitchFamily="2" charset="2"/>
              <a:buChar char="v"/>
            </a:pPr>
            <a:r>
              <a:rPr lang="fa-IR" altLang="en-US" sz="3200" b="1" i="1" kern="0" dirty="0">
                <a:solidFill>
                  <a:prstClr val="black"/>
                </a:solidFill>
                <a:cs typeface="B Zar" pitchFamily="2" charset="-78"/>
              </a:rPr>
              <a:t>خطاهای بالقوه از چند جهت مختلف در آن وارد میشود. </a:t>
            </a:r>
          </a:p>
          <a:p>
            <a:pPr marL="342900" lvl="0" indent="-342900" algn="just" rtl="1" fontAlgn="base">
              <a:lnSpc>
                <a:spcPct val="150000"/>
              </a:lnSpc>
              <a:spcBef>
                <a:spcPct val="20000"/>
              </a:spcBef>
              <a:spcAft>
                <a:spcPct val="0"/>
              </a:spcAft>
              <a:buClr>
                <a:srgbClr val="FFFFFF"/>
              </a:buClr>
              <a:buFont typeface="Wingdings" pitchFamily="2" charset="2"/>
              <a:buChar char="v"/>
            </a:pPr>
            <a:r>
              <a:rPr lang="fa-IR" altLang="en-US" sz="3200" b="1" i="1" kern="0" dirty="0">
                <a:solidFill>
                  <a:prstClr val="black"/>
                </a:solidFill>
                <a:cs typeface="B Zar" pitchFamily="2" charset="-78"/>
              </a:rPr>
              <a:t>فقدان یک نظام اجرا ونمره گذاری استاندارد و منحصر به فرد </a:t>
            </a: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rtl="1" fontAlgn="base">
              <a:spcBef>
                <a:spcPct val="20000"/>
              </a:spcBef>
              <a:spcAft>
                <a:spcPct val="0"/>
              </a:spcAft>
              <a:buClr>
                <a:srgbClr val="FFFFFF"/>
              </a:buClr>
            </a:pPr>
            <a:r>
              <a:rPr lang="fa-IR" altLang="en-US" sz="2800" b="1" kern="0" dirty="0">
                <a:solidFill>
                  <a:srgbClr val="C00000"/>
                </a:solidFill>
                <a:cs typeface="B Titr" pitchFamily="2" charset="-78"/>
              </a:rPr>
              <a:t>مزایا و محددیت های استفاده از آزمون رور شاخ </a:t>
            </a:r>
            <a:endParaRPr lang="en-US" altLang="en-US" sz="2800" b="1" kern="0" dirty="0">
              <a:solidFill>
                <a:srgbClr val="C00000"/>
              </a:solidFill>
              <a:cs typeface="B Titr" pitchFamily="2" charset="-78"/>
            </a:endParaRPr>
          </a:p>
        </p:txBody>
      </p:sp>
    </p:spTree>
    <p:extLst>
      <p:ext uri="{BB962C8B-B14F-4D97-AF65-F5344CB8AC3E}">
        <p14:creationId xmlns:p14="http://schemas.microsoft.com/office/powerpoint/2010/main" val="173246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prstClr val="black"/>
                </a:solidFill>
                <a:cs typeface="Nasim" panose="00000700000000000000" pitchFamily="2" charset="-78"/>
              </a:rPr>
              <a:t>جزوه آموزشی</a:t>
            </a:r>
            <a:endParaRPr lang="en-US" dirty="0">
              <a:solidFill>
                <a:prstClr val="black"/>
              </a:solidFill>
              <a:cs typeface="Nasim" panose="00000700000000000000" pitchFamily="2" charset="-78"/>
            </a:endParaRPr>
          </a:p>
        </p:txBody>
      </p:sp>
      <p:sp>
        <p:nvSpPr>
          <p:cNvPr id="4" name="Rounded Rectangle 3"/>
          <p:cNvSpPr/>
          <p:nvPr/>
        </p:nvSpPr>
        <p:spPr>
          <a:xfrm>
            <a:off x="2038719" y="1916573"/>
            <a:ext cx="8354860" cy="179122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rtl="1" eaLnBrk="0" fontAlgn="base" hangingPunct="0">
              <a:lnSpc>
                <a:spcPct val="200000"/>
              </a:lnSpc>
              <a:spcBef>
                <a:spcPct val="20000"/>
              </a:spcBef>
              <a:spcAft>
                <a:spcPct val="0"/>
              </a:spcAft>
            </a:pPr>
            <a:r>
              <a:rPr lang="fa-IR" altLang="en-US" sz="3200" kern="0" dirty="0">
                <a:solidFill>
                  <a:srgbClr val="FFFF00"/>
                </a:solidFill>
                <a:latin typeface="Times New Roman"/>
                <a:cs typeface="B Titr" pitchFamily="2" charset="-78"/>
              </a:rPr>
              <a:t>معرفی کارت های رورشاخ </a:t>
            </a:r>
          </a:p>
        </p:txBody>
      </p:sp>
    </p:spTree>
    <p:extLst>
      <p:ext uri="{BB962C8B-B14F-4D97-AF65-F5344CB8AC3E}">
        <p14:creationId xmlns:p14="http://schemas.microsoft.com/office/powerpoint/2010/main" val="3081474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9144000" y="9"/>
            <a:ext cx="3048000" cy="396875"/>
          </a:xfrm>
          <a:prstGeom prst="rect">
            <a:avLst/>
          </a:prstGeom>
          <a:solidFill>
            <a:schemeClr val="tx1"/>
          </a:solidFill>
          <a:ln w="9525">
            <a:noFill/>
            <a:miter lim="800000"/>
            <a:headEnd/>
            <a:tailEnd/>
          </a:ln>
          <a:effectLst/>
        </p:spPr>
        <p:txBody>
          <a:bodyPr>
            <a:spAutoFit/>
          </a:bodyPr>
          <a:lstStyle/>
          <a:p>
            <a:pPr algn="ctr" fontAlgn="base">
              <a:spcBef>
                <a:spcPct val="50000"/>
              </a:spcBef>
              <a:spcAft>
                <a:spcPct val="0"/>
              </a:spcAft>
              <a:defRPr/>
            </a:pPr>
            <a:r>
              <a:rPr lang="en-US" sz="2000" b="1" dirty="0">
                <a:solidFill>
                  <a:srgbClr val="FFFFFF"/>
                </a:solidFill>
                <a:effectLst>
                  <a:outerShdw blurRad="38100" dist="38100" dir="2700000" algn="tl">
                    <a:srgbClr val="808080"/>
                  </a:outerShdw>
                </a:effectLst>
              </a:rPr>
              <a:t>PANEL 1</a:t>
            </a:r>
          </a:p>
        </p:txBody>
      </p:sp>
    </p:spTree>
    <p:extLst>
      <p:ext uri="{BB962C8B-B14F-4D97-AF65-F5344CB8AC3E}">
        <p14:creationId xmlns:p14="http://schemas.microsoft.com/office/powerpoint/2010/main" val="3622371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4371584" y="990602"/>
            <a:ext cx="7212933" cy="5203825"/>
          </a:xfrm>
        </p:spPr>
        <p:txBody>
          <a:bodyPr/>
          <a:lstStyle/>
          <a:p>
            <a:pPr marL="0" indent="0" algn="just" rtl="1" eaLnBrk="1" hangingPunct="1">
              <a:lnSpc>
                <a:spcPct val="200000"/>
              </a:lnSpc>
              <a:buFontTx/>
              <a:buNone/>
            </a:pPr>
            <a:r>
              <a:rPr lang="fa-IR" altLang="en-US" sz="2000" b="1" dirty="0" smtClean="0">
                <a:cs typeface="B Zar" panose="00000400000000000000" pitchFamily="2" charset="-78"/>
              </a:rPr>
              <a:t>این کارت سیاه و سفید است. به شكل يك مثلث ناهموار است كه نوك آن به طرف پايين بوده و عريض به نظر می رسد.</a:t>
            </a:r>
          </a:p>
          <a:p>
            <a:pPr marL="0" indent="0" algn="just" rtl="1" eaLnBrk="1" hangingPunct="1">
              <a:lnSpc>
                <a:spcPct val="200000"/>
              </a:lnSpc>
              <a:buFont typeface="Wingdings" pitchFamily="2" charset="2"/>
              <a:buChar char="v"/>
            </a:pPr>
            <a:r>
              <a:rPr lang="fa-IR" altLang="en-US" sz="2400" b="1" dirty="0" smtClean="0">
                <a:solidFill>
                  <a:srgbClr val="C00000"/>
                </a:solidFill>
                <a:cs typeface="B Zar" panose="00000400000000000000" pitchFamily="2" charset="-78"/>
              </a:rPr>
              <a:t>پاسخ های رایج :</a:t>
            </a:r>
          </a:p>
          <a:p>
            <a:pPr marL="0" indent="0" algn="just" rtl="1" eaLnBrk="1" hangingPunct="1">
              <a:lnSpc>
                <a:spcPct val="200000"/>
              </a:lnSpc>
              <a:buFont typeface="Wingdings" pitchFamily="2" charset="2"/>
              <a:buChar char="v"/>
            </a:pPr>
            <a:r>
              <a:rPr lang="fa-IR" altLang="en-US" sz="2000" b="1" dirty="0" smtClean="0">
                <a:cs typeface="B Zar" panose="00000400000000000000" pitchFamily="2" charset="-78"/>
              </a:rPr>
              <a:t> اغلب شبیه ماسک یا چهره ی روباه یا گرگ توصیف شده است.</a:t>
            </a:r>
          </a:p>
          <a:p>
            <a:pPr marL="0" indent="0" algn="just" rtl="1" eaLnBrk="1" hangingPunct="1">
              <a:lnSpc>
                <a:spcPct val="200000"/>
              </a:lnSpc>
              <a:buFont typeface="Wingdings" pitchFamily="2" charset="2"/>
              <a:buChar char="v"/>
            </a:pPr>
            <a:r>
              <a:rPr lang="fa-IR" altLang="en-US" sz="2000" b="1" dirty="0" smtClean="0">
                <a:solidFill>
                  <a:srgbClr val="C00000"/>
                </a:solidFill>
                <a:cs typeface="B Zar" panose="00000400000000000000" pitchFamily="2" charset="-78"/>
              </a:rPr>
              <a:t>اشارات منفی:</a:t>
            </a:r>
          </a:p>
          <a:p>
            <a:pPr marL="0" indent="0" algn="just" rtl="1" eaLnBrk="1" hangingPunct="1">
              <a:lnSpc>
                <a:spcPct val="200000"/>
              </a:lnSpc>
              <a:buFont typeface="Wingdings" pitchFamily="2" charset="2"/>
              <a:buChar char="v"/>
            </a:pPr>
            <a:r>
              <a:rPr lang="fa-IR" altLang="en-US" sz="2000" b="1" dirty="0" smtClean="0">
                <a:cs typeface="B Zar" panose="00000400000000000000" pitchFamily="2" charset="-78"/>
              </a:rPr>
              <a:t> يك جفت پستان (به صورت بر جسته در بالای لكه)؛ شكل يك زن ايستاده كه برجستگی های اندام او نمايان و يك لباس لطيف برتن دارد (در وسط شكل).</a:t>
            </a:r>
            <a:endParaRPr lang="en-US" altLang="en-US" sz="2000" b="1" dirty="0" smtClean="0">
              <a:cs typeface="B Zar" panose="00000400000000000000" pitchFamily="2" charset="-78"/>
            </a:endParaRPr>
          </a:p>
          <a:p>
            <a:pPr marL="0" indent="0" algn="just" rtl="1" eaLnBrk="1" hangingPunct="1">
              <a:lnSpc>
                <a:spcPct val="200000"/>
              </a:lnSpc>
              <a:buFont typeface="Wingdings" pitchFamily="2" charset="2"/>
              <a:buChar char="v"/>
            </a:pPr>
            <a:endParaRPr lang="en-US" altLang="en-US" sz="1800" b="1" dirty="0" smtClean="0">
              <a:cs typeface="B Zar" panose="00000400000000000000" pitchFamily="2" charset="-78"/>
            </a:endParaRPr>
          </a:p>
        </p:txBody>
      </p:sp>
      <p:pic>
        <p:nvPicPr>
          <p:cNvPr id="380930" name="Picture 2"/>
          <p:cNvPicPr>
            <a:picLocks noChangeAspect="1" noChangeArrowheads="1"/>
          </p:cNvPicPr>
          <p:nvPr/>
        </p:nvPicPr>
        <p:blipFill>
          <a:blip r:embed="rId2"/>
          <a:srcRect/>
          <a:stretch>
            <a:fillRect/>
          </a:stretch>
        </p:blipFill>
        <p:spPr bwMode="auto">
          <a:xfrm rot="21345773">
            <a:off x="766891" y="549598"/>
            <a:ext cx="3150756" cy="3287712"/>
          </a:xfrm>
          <a:prstGeom prst="rect">
            <a:avLst/>
          </a:prstGeom>
          <a:ln>
            <a:noFill/>
          </a:ln>
          <a:effectLst>
            <a:outerShdw blurRad="292100" dist="139700" dir="2700000" algn="tl" rotWithShape="0">
              <a:srgbClr val="333333">
                <a:alpha val="65000"/>
              </a:srgbClr>
            </a:outerShdw>
          </a:effectLst>
          <a:extLst/>
        </p:spPr>
      </p:pic>
      <p:sp>
        <p:nvSpPr>
          <p:cNvPr id="86020" name="Rectangle 3"/>
          <p:cNvSpPr>
            <a:spLocks noChangeArrowheads="1"/>
          </p:cNvSpPr>
          <p:nvPr/>
        </p:nvSpPr>
        <p:spPr bwMode="auto">
          <a:xfrm>
            <a:off x="1509864" y="3962409"/>
            <a:ext cx="174278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a:solidFill>
                  <a:schemeClr val="tx1"/>
                </a:solidFill>
                <a:latin typeface="Calibri" pitchFamily="34" charset="0"/>
              </a:defRPr>
            </a:lvl1pPr>
            <a:lvl2pPr marL="742950" indent="-285750">
              <a:spcBef>
                <a:spcPct val="20000"/>
              </a:spcBef>
              <a:buClr>
                <a:schemeClr val="tx1"/>
              </a:buClr>
              <a:buChar char="•"/>
              <a:defRPr sz="2400">
                <a:solidFill>
                  <a:schemeClr val="tx1"/>
                </a:solidFill>
                <a:latin typeface="Calibri" pitchFamily="34" charset="0"/>
              </a:defRPr>
            </a:lvl2pPr>
            <a:lvl3pPr marL="1143000" indent="-228600">
              <a:spcBef>
                <a:spcPct val="20000"/>
              </a:spcBef>
              <a:buClr>
                <a:schemeClr val="tx1"/>
              </a:buClr>
              <a:buChar char="•"/>
              <a:defRPr sz="2400">
                <a:solidFill>
                  <a:schemeClr val="tx1"/>
                </a:solidFill>
                <a:latin typeface="Calibri" pitchFamily="34" charset="0"/>
              </a:defRPr>
            </a:lvl3pPr>
            <a:lvl4pPr marL="1600200" indent="-228600">
              <a:spcBef>
                <a:spcPct val="20000"/>
              </a:spcBef>
              <a:buClr>
                <a:schemeClr val="tx1"/>
              </a:buClr>
              <a:buChar char="•"/>
              <a:defRPr sz="2400">
                <a:solidFill>
                  <a:schemeClr val="tx1"/>
                </a:solidFill>
                <a:latin typeface="Calibri" pitchFamily="34" charset="0"/>
              </a:defRPr>
            </a:lvl4pPr>
            <a:lvl5pPr marL="2057400" indent="-228600">
              <a:spcBef>
                <a:spcPct val="20000"/>
              </a:spcBef>
              <a:buClr>
                <a:schemeClr val="tx1"/>
              </a:buClr>
              <a:buChar char="•"/>
              <a:defRPr sz="24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Calibri" pitchFamily="34" charset="0"/>
              </a:defRPr>
            </a:lvl9pPr>
          </a:lstStyle>
          <a:p>
            <a:pPr algn="ctr" rtl="1" fontAlgn="base">
              <a:lnSpc>
                <a:spcPct val="150000"/>
              </a:lnSpc>
              <a:spcBef>
                <a:spcPct val="0"/>
              </a:spcBef>
              <a:spcAft>
                <a:spcPct val="0"/>
              </a:spcAft>
              <a:buClrTx/>
              <a:buFontTx/>
              <a:buNone/>
            </a:pPr>
            <a:r>
              <a:rPr lang="fa-IR" altLang="en-US" dirty="0" smtClean="0">
                <a:latin typeface="Times New Roman" pitchFamily="18" charset="0"/>
                <a:cs typeface="B Titr" pitchFamily="2" charset="-78"/>
              </a:rPr>
              <a:t>کارت شماره ۱ </a:t>
            </a:r>
          </a:p>
        </p:txBody>
      </p:sp>
    </p:spTree>
    <p:extLst>
      <p:ext uri="{BB962C8B-B14F-4D97-AF65-F5344CB8AC3E}">
        <p14:creationId xmlns:p14="http://schemas.microsoft.com/office/powerpoint/2010/main" val="1576107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r" rtl="1" eaLnBrk="0" fontAlgn="base" hangingPunct="0">
              <a:lnSpc>
                <a:spcPct val="150000"/>
              </a:lnSpc>
              <a:spcBef>
                <a:spcPct val="20000"/>
              </a:spcBef>
              <a:spcAft>
                <a:spcPct val="0"/>
              </a:spcAft>
              <a:buClr>
                <a:srgbClr val="FFFFFF"/>
              </a:buClr>
              <a:buFontTx/>
              <a:buChar char="•"/>
            </a:pPr>
            <a:r>
              <a:rPr lang="fa-IR" altLang="en-US" sz="2800" b="1" kern="0" baseline="30000" dirty="0">
                <a:cs typeface="B Zar" panose="00000400000000000000" pitchFamily="2" charset="-78"/>
              </a:rPr>
              <a:t>اولين لكه ساده است و سرعت جواب دادن فرد نشان دهنده‌ی اين است كه چقدر خوب با موقعيت های جديد برخورد می کند. </a:t>
            </a:r>
          </a:p>
          <a:p>
            <a:pPr marL="342900" lvl="0" indent="-342900" algn="r" rtl="1" eaLnBrk="0" fontAlgn="base" hangingPunct="0">
              <a:lnSpc>
                <a:spcPct val="150000"/>
              </a:lnSpc>
              <a:spcBef>
                <a:spcPct val="20000"/>
              </a:spcBef>
              <a:spcAft>
                <a:spcPct val="0"/>
              </a:spcAft>
              <a:buClr>
                <a:srgbClr val="FFFFFF"/>
              </a:buClr>
              <a:buFontTx/>
              <a:buChar char="•"/>
            </a:pPr>
            <a:r>
              <a:rPr lang="fa-IR" altLang="en-US" sz="2800" b="1" kern="0" baseline="30000" dirty="0">
                <a:cs typeface="B Zar" panose="00000400000000000000" pitchFamily="2" charset="-78"/>
              </a:rPr>
              <a:t>بهترين واكنش اين است كه فرد بلافاصله بيشترين پاسخ های عمومی را ارائه کند.</a:t>
            </a:r>
          </a:p>
          <a:p>
            <a:pPr marL="342900" lvl="0" indent="-342900" algn="r" rtl="1" eaLnBrk="0" fontAlgn="base" hangingPunct="0">
              <a:lnSpc>
                <a:spcPct val="150000"/>
              </a:lnSpc>
              <a:spcBef>
                <a:spcPct val="20000"/>
              </a:spcBef>
              <a:spcAft>
                <a:spcPct val="0"/>
              </a:spcAft>
              <a:buClr>
                <a:srgbClr val="FFFFFF"/>
              </a:buClr>
              <a:buFontTx/>
              <a:buChar char="•"/>
            </a:pPr>
            <a:r>
              <a:rPr lang="fa-IR" altLang="en-US" sz="3600" b="1" kern="0" baseline="30000" dirty="0">
                <a:solidFill>
                  <a:srgbClr val="C00000"/>
                </a:solidFill>
                <a:cs typeface="B Zar" panose="00000400000000000000" pitchFamily="2" charset="-78"/>
              </a:rPr>
              <a:t>پاسخ های</a:t>
            </a:r>
            <a:r>
              <a:rPr lang="fa-IR" altLang="en-US" sz="3600" b="1" kern="0" dirty="0">
                <a:solidFill>
                  <a:srgbClr val="C00000"/>
                </a:solidFill>
                <a:cs typeface="B Zar" panose="00000400000000000000" pitchFamily="2" charset="-78"/>
              </a:rPr>
              <a:t> </a:t>
            </a:r>
            <a:r>
              <a:rPr lang="fa-IR" altLang="en-US" sz="3600" b="1" kern="0" baseline="30000" dirty="0">
                <a:solidFill>
                  <a:srgbClr val="C00000"/>
                </a:solidFill>
                <a:cs typeface="B Zar" panose="00000400000000000000" pitchFamily="2" charset="-78"/>
              </a:rPr>
              <a:t>مناسب و عمومی :</a:t>
            </a:r>
          </a:p>
          <a:p>
            <a:pPr marL="342900" lvl="0" indent="-342900" algn="r" rtl="1" eaLnBrk="0" fontAlgn="base" hangingPunct="0">
              <a:lnSpc>
                <a:spcPct val="150000"/>
              </a:lnSpc>
              <a:spcBef>
                <a:spcPct val="20000"/>
              </a:spcBef>
              <a:spcAft>
                <a:spcPct val="0"/>
              </a:spcAft>
              <a:buClr>
                <a:srgbClr val="FFFFFF"/>
              </a:buClr>
              <a:buFontTx/>
              <a:buChar char="•"/>
            </a:pPr>
            <a:r>
              <a:rPr lang="fa-IR" altLang="en-US" sz="2800" b="1" kern="0" baseline="30000" dirty="0">
                <a:cs typeface="B Zar" panose="00000400000000000000" pitchFamily="2" charset="-78"/>
              </a:rPr>
              <a:t> چوب، پروانه، بيد درختی يا حشرات، و (در وسط لكه) شكل يك زن ،</a:t>
            </a:r>
            <a:r>
              <a:rPr lang="fa-IR" altLang="en-US" sz="2800" b="1" kern="0" dirty="0">
                <a:cs typeface="B Zar" panose="00000400000000000000" pitchFamily="2" charset="-78"/>
              </a:rPr>
              <a:t> </a:t>
            </a:r>
            <a:r>
              <a:rPr lang="fa-IR" altLang="en-US" sz="2800" b="1" kern="0" baseline="30000" dirty="0">
                <a:cs typeface="B Zar" panose="00000400000000000000" pitchFamily="2" charset="-78"/>
              </a:rPr>
              <a:t>ماسك، برج فانوس دريايی، و صورت حيوان </a:t>
            </a:r>
          </a:p>
          <a:p>
            <a:pPr marL="342900" lvl="0" indent="-342900" algn="r" rtl="1" eaLnBrk="0" fontAlgn="base" hangingPunct="0">
              <a:lnSpc>
                <a:spcPct val="150000"/>
              </a:lnSpc>
              <a:spcBef>
                <a:spcPct val="20000"/>
              </a:spcBef>
              <a:spcAft>
                <a:spcPct val="0"/>
              </a:spcAft>
              <a:buClr>
                <a:srgbClr val="FFFFFF"/>
              </a:buClr>
              <a:buFontTx/>
              <a:buChar char="•"/>
            </a:pPr>
            <a:r>
              <a:rPr lang="fa-IR" altLang="en-US" sz="2800" b="1" kern="0" baseline="30000" dirty="0">
                <a:cs typeface="B Zar" panose="00000400000000000000" pitchFamily="2" charset="-78"/>
              </a:rPr>
              <a:t>هر چيز نامناسبی كه درباره شكل زن در وسط  تصویر گفته شود، جزو پاسخ های بد محسوب</a:t>
            </a:r>
            <a:r>
              <a:rPr lang="fa-IR" altLang="en-US" sz="2800" b="1" kern="0" dirty="0">
                <a:cs typeface="B Zar" panose="00000400000000000000" pitchFamily="2" charset="-78"/>
              </a:rPr>
              <a:t> </a:t>
            </a:r>
            <a:r>
              <a:rPr lang="fa-IR" altLang="en-US" sz="2800" b="1" kern="0" baseline="30000" dirty="0">
                <a:cs typeface="B Zar" panose="00000400000000000000" pitchFamily="2" charset="-78"/>
              </a:rPr>
              <a:t>شده و معمولا</a:t>
            </a:r>
            <a:r>
              <a:rPr lang="fa-IR" altLang="en-US" sz="2800" b="1" kern="0" dirty="0">
                <a:cs typeface="B Zar" panose="00000400000000000000" pitchFamily="2" charset="-78"/>
              </a:rPr>
              <a:t> </a:t>
            </a:r>
            <a:r>
              <a:rPr lang="fa-IR" altLang="en-US" sz="2800" b="1" kern="0" baseline="30000" dirty="0">
                <a:cs typeface="B Zar" panose="00000400000000000000" pitchFamily="2" charset="-78"/>
              </a:rPr>
              <a:t>به عنوان </a:t>
            </a:r>
            <a:r>
              <a:rPr lang="fa-IR" altLang="en-US" sz="2800" b="1" kern="0" baseline="30000" dirty="0">
                <a:solidFill>
                  <a:srgbClr val="C00000"/>
                </a:solidFill>
                <a:cs typeface="B Zar" panose="00000400000000000000" pitchFamily="2" charset="-78"/>
              </a:rPr>
              <a:t>فرافكنی </a:t>
            </a:r>
            <a:r>
              <a:rPr lang="fa-IR" altLang="en-US" sz="2800" b="1" kern="0" baseline="30000" dirty="0">
                <a:cs typeface="B Zar" panose="00000400000000000000" pitchFamily="2" charset="-78"/>
              </a:rPr>
              <a:t>تصور فرد نسبت به خودش در نظر گرفته می شود. </a:t>
            </a:r>
          </a:p>
          <a:p>
            <a:pPr marL="342900" lvl="0" indent="-342900" algn="r" rtl="1" eaLnBrk="0" fontAlgn="base" hangingPunct="0">
              <a:lnSpc>
                <a:spcPct val="150000"/>
              </a:lnSpc>
              <a:spcBef>
                <a:spcPct val="20000"/>
              </a:spcBef>
              <a:spcAft>
                <a:spcPct val="0"/>
              </a:spcAft>
              <a:buClr>
                <a:srgbClr val="FFFFFF"/>
              </a:buClr>
              <a:buFontTx/>
              <a:buChar char="•"/>
            </a:pPr>
            <a:r>
              <a:rPr lang="fa-IR" altLang="en-US" sz="2800" b="1" kern="0" baseline="30000" dirty="0">
                <a:cs typeface="B Zar" panose="00000400000000000000" pitchFamily="2" charset="-78"/>
              </a:rPr>
              <a:t>اگر فرد نتواند جوا بهای زيادی به كارت شماره يك بدهد، </a:t>
            </a:r>
            <a:r>
              <a:rPr lang="fa-IR" altLang="en-US" sz="2800" b="1" kern="0" baseline="30000" dirty="0">
                <a:solidFill>
                  <a:srgbClr val="C00000"/>
                </a:solidFill>
                <a:cs typeface="B Zar" panose="00000400000000000000" pitchFamily="2" charset="-78"/>
              </a:rPr>
              <a:t>ديدگاه بسته ای </a:t>
            </a:r>
            <a:r>
              <a:rPr lang="fa-IR" altLang="en-US" sz="2800" b="1" kern="0" baseline="30000" dirty="0">
                <a:cs typeface="B Zar" panose="00000400000000000000" pitchFamily="2" charset="-78"/>
              </a:rPr>
              <a:t>دارد.</a:t>
            </a:r>
            <a:endParaRPr lang="en-US" altLang="en-US" sz="2800" b="1" kern="0"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rtl="1" fontAlgn="base">
              <a:lnSpc>
                <a:spcPct val="150000"/>
              </a:lnSpc>
              <a:spcBef>
                <a:spcPct val="0"/>
              </a:spcBef>
              <a:spcAft>
                <a:spcPct val="0"/>
              </a:spcAft>
            </a:pPr>
            <a:r>
              <a:rPr lang="fa-IR" altLang="en-US" dirty="0">
                <a:solidFill>
                  <a:prstClr val="black"/>
                </a:solidFill>
                <a:latin typeface="Times New Roman" pitchFamily="18" charset="0"/>
                <a:cs typeface="B Titr" pitchFamily="2" charset="-78"/>
              </a:rPr>
              <a:t>کارت شماره ۱ </a:t>
            </a:r>
          </a:p>
        </p:txBody>
      </p:sp>
    </p:spTree>
    <p:extLst>
      <p:ext uri="{BB962C8B-B14F-4D97-AF65-F5344CB8AC3E}">
        <p14:creationId xmlns:p14="http://schemas.microsoft.com/office/powerpoint/2010/main" val="2399281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737600" y="9"/>
            <a:ext cx="3454400" cy="396875"/>
          </a:xfrm>
          <a:prstGeom prst="rect">
            <a:avLst/>
          </a:prstGeom>
          <a:solidFill>
            <a:schemeClr val="tx1"/>
          </a:solidFill>
          <a:ln w="9525">
            <a:noFill/>
            <a:miter lim="800000"/>
            <a:headEnd/>
            <a:tailEnd/>
          </a:ln>
          <a:effectLst/>
        </p:spPr>
        <p:txBody>
          <a:bodyPr>
            <a:spAutoFit/>
          </a:bodyPr>
          <a:lstStyle/>
          <a:p>
            <a:pPr algn="ctr" fontAlgn="base">
              <a:spcBef>
                <a:spcPct val="50000"/>
              </a:spcBef>
              <a:spcAft>
                <a:spcPct val="0"/>
              </a:spcAft>
              <a:defRPr/>
            </a:pPr>
            <a:r>
              <a:rPr lang="en-US" sz="2000" b="1" dirty="0">
                <a:solidFill>
                  <a:srgbClr val="FFFFFF"/>
                </a:solidFill>
                <a:effectLst>
                  <a:outerShdw blurRad="38100" dist="38100" dir="2700000" algn="tl">
                    <a:srgbClr val="808080"/>
                  </a:outerShdw>
                </a:effectLst>
              </a:rPr>
              <a:t>PANEL 2</a:t>
            </a:r>
          </a:p>
        </p:txBody>
      </p:sp>
    </p:spTree>
    <p:extLst>
      <p:ext uri="{BB962C8B-B14F-4D97-AF65-F5344CB8AC3E}">
        <p14:creationId xmlns:p14="http://schemas.microsoft.com/office/powerpoint/2010/main" val="2691798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sz="half" idx="1"/>
          </p:nvPr>
        </p:nvSpPr>
        <p:spPr>
          <a:xfrm>
            <a:off x="4709786" y="609600"/>
            <a:ext cx="6974214" cy="6096000"/>
          </a:xfrm>
        </p:spPr>
        <p:txBody>
          <a:bodyPr/>
          <a:lstStyle/>
          <a:p>
            <a:pPr marL="0" indent="0" algn="just" rtl="1" eaLnBrk="1" hangingPunct="1">
              <a:lnSpc>
                <a:spcPct val="150000"/>
              </a:lnSpc>
              <a:buFont typeface="Wingdings" pitchFamily="2" charset="2"/>
              <a:buChar char="v"/>
            </a:pPr>
            <a:r>
              <a:rPr lang="fa-IR" altLang="en-US" sz="1800" b="1" dirty="0" smtClean="0">
                <a:cs typeface="B Zar" panose="00000400000000000000" pitchFamily="2" charset="-78"/>
              </a:rPr>
              <a:t> این کارت از مرکب سیاه و قرمز  تشکیل شده است.</a:t>
            </a:r>
          </a:p>
          <a:p>
            <a:pPr marL="0" indent="0" algn="just" rtl="1" eaLnBrk="1" hangingPunct="1">
              <a:lnSpc>
                <a:spcPct val="150000"/>
              </a:lnSpc>
              <a:buFont typeface="Wingdings" pitchFamily="2" charset="2"/>
              <a:buChar char="v"/>
            </a:pPr>
            <a:r>
              <a:rPr lang="fa-IR" altLang="en-US" sz="2000" b="1" dirty="0" smtClean="0">
                <a:cs typeface="B Zar" panose="00000400000000000000" pitchFamily="2" charset="-78"/>
              </a:rPr>
              <a:t> اغلب به عنوان </a:t>
            </a:r>
            <a:r>
              <a:rPr lang="fa-IR" altLang="en-US" sz="2000" b="1" dirty="0" smtClean="0">
                <a:solidFill>
                  <a:srgbClr val="C00000"/>
                </a:solidFill>
                <a:cs typeface="B Zar" panose="00000400000000000000" pitchFamily="2" charset="-78"/>
              </a:rPr>
              <a:t>مردم در حال رقص </a:t>
            </a:r>
            <a:r>
              <a:rPr lang="fa-IR" altLang="en-US" sz="2000" b="1" dirty="0" smtClean="0">
                <a:cs typeface="B Zar" panose="00000400000000000000" pitchFamily="2" charset="-78"/>
              </a:rPr>
              <a:t>و یا </a:t>
            </a:r>
            <a:r>
              <a:rPr lang="fa-IR" altLang="en-US" sz="2000" b="1" dirty="0" smtClean="0">
                <a:solidFill>
                  <a:srgbClr val="C00000"/>
                </a:solidFill>
                <a:cs typeface="B Zar" panose="00000400000000000000" pitchFamily="2" charset="-78"/>
              </a:rPr>
              <a:t>لمس دستان </a:t>
            </a:r>
            <a:r>
              <a:rPr lang="fa-IR" altLang="en-US" sz="2000" b="1" dirty="0" smtClean="0">
                <a:cs typeface="B Zar" panose="00000400000000000000" pitchFamily="2" charset="-78"/>
              </a:rPr>
              <a:t>یکدیگر توصیف شده است.</a:t>
            </a:r>
          </a:p>
          <a:p>
            <a:pPr marL="0" indent="0" algn="just" rtl="1" eaLnBrk="1" hangingPunct="1">
              <a:lnSpc>
                <a:spcPct val="150000"/>
              </a:lnSpc>
              <a:buFont typeface="Wingdings" pitchFamily="2" charset="2"/>
              <a:buChar char="v"/>
            </a:pPr>
            <a:r>
              <a:rPr lang="fa-IR" altLang="en-US" sz="2000" b="1" dirty="0" smtClean="0">
                <a:solidFill>
                  <a:srgbClr val="C00000"/>
                </a:solidFill>
                <a:cs typeface="B Zar" panose="00000400000000000000" pitchFamily="2" charset="-78"/>
              </a:rPr>
              <a:t>اشارات منفی :</a:t>
            </a:r>
          </a:p>
          <a:p>
            <a:pPr marL="0" indent="0" algn="just" rtl="1" eaLnBrk="1" hangingPunct="1">
              <a:lnSpc>
                <a:spcPct val="150000"/>
              </a:lnSpc>
              <a:buFontTx/>
              <a:buNone/>
            </a:pPr>
            <a:r>
              <a:rPr lang="fa-IR" altLang="en-US" sz="2000" b="1" dirty="0" smtClean="0">
                <a:cs typeface="B Zar" panose="00000400000000000000" pitchFamily="2" charset="-78"/>
              </a:rPr>
              <a:t> -آلت تناسلی مرد ( در قسمت بالای وسط، لكه‌ی سياه)؛</a:t>
            </a:r>
          </a:p>
          <a:p>
            <a:pPr marL="0" indent="0" algn="just" rtl="1" eaLnBrk="1" hangingPunct="1">
              <a:lnSpc>
                <a:spcPct val="150000"/>
              </a:lnSpc>
              <a:buFontTx/>
              <a:buNone/>
            </a:pPr>
            <a:r>
              <a:rPr lang="fa-IR" altLang="en-US" sz="2000" b="1" dirty="0" smtClean="0">
                <a:cs typeface="B Zar" panose="00000400000000000000" pitchFamily="2" charset="-78"/>
              </a:rPr>
              <a:t>- آلت تناسلی زن (منطقه قرمز بين دو شكل).</a:t>
            </a:r>
          </a:p>
          <a:p>
            <a:pPr marL="0" indent="0" algn="r" rtl="1" eaLnBrk="1" hangingPunct="1">
              <a:lnSpc>
                <a:spcPct val="150000"/>
              </a:lnSpc>
              <a:buFontTx/>
              <a:buNone/>
            </a:pPr>
            <a:r>
              <a:rPr lang="fa-IR" altLang="en-US" sz="2000" b="1" dirty="0" smtClean="0">
                <a:cs typeface="B Zar" panose="00000400000000000000" pitchFamily="2" charset="-78"/>
              </a:rPr>
              <a:t>-خرچنگ</a:t>
            </a:r>
          </a:p>
          <a:p>
            <a:pPr marL="0" indent="0" algn="r" rtl="1" eaLnBrk="1" hangingPunct="1">
              <a:lnSpc>
                <a:spcPct val="150000"/>
              </a:lnSpc>
            </a:pPr>
            <a:r>
              <a:rPr lang="fa-IR" altLang="en-US" sz="2000" b="1" dirty="0" smtClean="0">
                <a:cs typeface="B Zar" panose="00000400000000000000" pitchFamily="2" charset="-78"/>
              </a:rPr>
              <a:t>رؤیت اشكال </a:t>
            </a:r>
            <a:r>
              <a:rPr lang="fa-IR" altLang="en-US" sz="2000" b="1" dirty="0" smtClean="0">
                <a:solidFill>
                  <a:srgbClr val="C00000"/>
                </a:solidFill>
                <a:cs typeface="B Zar" panose="00000400000000000000" pitchFamily="2" charset="-78"/>
              </a:rPr>
              <a:t>دو انسان </a:t>
            </a:r>
            <a:r>
              <a:rPr lang="fa-IR" altLang="en-US" sz="2000" b="1" dirty="0" smtClean="0">
                <a:cs typeface="B Zar" panose="00000400000000000000" pitchFamily="2" charset="-78"/>
              </a:rPr>
              <a:t>معمولا به صورت زن يا دلقك در این شکل اهمیت دارد.  عدم رؤیت آن ها نشان دهنده‌ی اين است كه فرد در </a:t>
            </a:r>
            <a:r>
              <a:rPr lang="fa-IR" altLang="en-US" sz="2000" b="1" dirty="0" smtClean="0">
                <a:solidFill>
                  <a:srgbClr val="C00000"/>
                </a:solidFill>
                <a:cs typeface="B Zar" panose="00000400000000000000" pitchFamily="2" charset="-78"/>
              </a:rPr>
              <a:t>برقراری ارتباط </a:t>
            </a:r>
            <a:r>
              <a:rPr lang="fa-IR" altLang="en-US" sz="2000" b="1" dirty="0" smtClean="0">
                <a:cs typeface="B Zar" panose="00000400000000000000" pitchFamily="2" charset="-78"/>
              </a:rPr>
              <a:t>با مردم دچار مشكل است.</a:t>
            </a:r>
          </a:p>
          <a:p>
            <a:pPr marL="0" indent="0" algn="r" rtl="1" eaLnBrk="1" hangingPunct="1">
              <a:lnSpc>
                <a:spcPct val="150000"/>
              </a:lnSpc>
              <a:buFontTx/>
              <a:buNone/>
            </a:pPr>
            <a:r>
              <a:rPr lang="fa-IR" altLang="en-US" sz="2000" b="1" baseline="30000" dirty="0" smtClean="0">
                <a:cs typeface="B Zar" panose="00000400000000000000" pitchFamily="2" charset="-78"/>
              </a:rPr>
              <a:t/>
            </a:r>
            <a:br>
              <a:rPr lang="fa-IR" altLang="en-US" sz="2000" b="1" baseline="30000" dirty="0" smtClean="0">
                <a:cs typeface="B Zar" panose="00000400000000000000" pitchFamily="2" charset="-78"/>
              </a:rPr>
            </a:br>
            <a:endParaRPr lang="fa-IR" altLang="en-US" sz="2000" b="1" dirty="0" smtClean="0">
              <a:cs typeface="B Zar" panose="00000400000000000000" pitchFamily="2" charset="-78"/>
            </a:endParaRPr>
          </a:p>
          <a:p>
            <a:pPr marL="0" indent="0" algn="r" rtl="1" eaLnBrk="1" hangingPunct="1">
              <a:lnSpc>
                <a:spcPct val="150000"/>
              </a:lnSpc>
              <a:buFontTx/>
              <a:buNone/>
            </a:pPr>
            <a:endParaRPr lang="en-US" altLang="en-US" sz="2000" b="1" dirty="0" smtClean="0">
              <a:cs typeface="B Zar" panose="00000400000000000000" pitchFamily="2" charset="-78"/>
            </a:endParaRPr>
          </a:p>
        </p:txBody>
      </p:sp>
      <p:pic>
        <p:nvPicPr>
          <p:cNvPr id="381954" name="Picture 2"/>
          <p:cNvPicPr>
            <a:picLocks noChangeAspect="1" noChangeArrowheads="1"/>
          </p:cNvPicPr>
          <p:nvPr/>
        </p:nvPicPr>
        <p:blipFill>
          <a:blip r:embed="rId2"/>
          <a:srcRect/>
          <a:stretch>
            <a:fillRect/>
          </a:stretch>
        </p:blipFill>
        <p:spPr bwMode="auto">
          <a:xfrm rot="21333564">
            <a:off x="227442" y="1090623"/>
            <a:ext cx="3579284" cy="2886075"/>
          </a:xfrm>
          <a:prstGeom prst="rect">
            <a:avLst/>
          </a:prstGeom>
          <a:ln>
            <a:noFill/>
          </a:ln>
          <a:effectLst>
            <a:outerShdw blurRad="292100" dist="139700" dir="2700000" algn="tl" rotWithShape="0">
              <a:srgbClr val="333333">
                <a:alpha val="65000"/>
              </a:srgbClr>
            </a:outerShdw>
          </a:effectLst>
          <a:extLst/>
        </p:spPr>
      </p:pic>
      <p:sp>
        <p:nvSpPr>
          <p:cNvPr id="89092" name="Rectangle 3"/>
          <p:cNvSpPr>
            <a:spLocks noChangeArrowheads="1"/>
          </p:cNvSpPr>
          <p:nvPr/>
        </p:nvSpPr>
        <p:spPr bwMode="auto">
          <a:xfrm>
            <a:off x="1617628" y="4038609"/>
            <a:ext cx="178125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a:solidFill>
                  <a:schemeClr val="tx1"/>
                </a:solidFill>
                <a:latin typeface="Calibri" pitchFamily="34" charset="0"/>
              </a:defRPr>
            </a:lvl1pPr>
            <a:lvl2pPr marL="742950" indent="-285750">
              <a:spcBef>
                <a:spcPct val="20000"/>
              </a:spcBef>
              <a:buClr>
                <a:schemeClr val="tx1"/>
              </a:buClr>
              <a:buChar char="•"/>
              <a:defRPr sz="2400">
                <a:solidFill>
                  <a:schemeClr val="tx1"/>
                </a:solidFill>
                <a:latin typeface="Calibri" pitchFamily="34" charset="0"/>
              </a:defRPr>
            </a:lvl2pPr>
            <a:lvl3pPr marL="1143000" indent="-228600">
              <a:spcBef>
                <a:spcPct val="20000"/>
              </a:spcBef>
              <a:buClr>
                <a:schemeClr val="tx1"/>
              </a:buClr>
              <a:buChar char="•"/>
              <a:defRPr sz="2400">
                <a:solidFill>
                  <a:schemeClr val="tx1"/>
                </a:solidFill>
                <a:latin typeface="Calibri" pitchFamily="34" charset="0"/>
              </a:defRPr>
            </a:lvl3pPr>
            <a:lvl4pPr marL="1600200" indent="-228600">
              <a:spcBef>
                <a:spcPct val="20000"/>
              </a:spcBef>
              <a:buClr>
                <a:schemeClr val="tx1"/>
              </a:buClr>
              <a:buChar char="•"/>
              <a:defRPr sz="2400">
                <a:solidFill>
                  <a:schemeClr val="tx1"/>
                </a:solidFill>
                <a:latin typeface="Calibri" pitchFamily="34" charset="0"/>
              </a:defRPr>
            </a:lvl4pPr>
            <a:lvl5pPr marL="2057400" indent="-228600">
              <a:spcBef>
                <a:spcPct val="20000"/>
              </a:spcBef>
              <a:buClr>
                <a:schemeClr val="tx1"/>
              </a:buClr>
              <a:buChar char="•"/>
              <a:defRPr sz="24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Calibri" pitchFamily="34" charset="0"/>
              </a:defRPr>
            </a:lvl9pPr>
          </a:lstStyle>
          <a:p>
            <a:pPr algn="ctr" rtl="1" fontAlgn="base">
              <a:lnSpc>
                <a:spcPct val="150000"/>
              </a:lnSpc>
              <a:spcBef>
                <a:spcPct val="0"/>
              </a:spcBef>
              <a:spcAft>
                <a:spcPct val="0"/>
              </a:spcAft>
              <a:buClrTx/>
              <a:buFontTx/>
              <a:buNone/>
            </a:pPr>
            <a:r>
              <a:rPr lang="fa-IR" altLang="en-US" b="1" dirty="0" smtClean="0">
                <a:solidFill>
                  <a:srgbClr val="C00000"/>
                </a:solidFill>
                <a:latin typeface="Times New Roman" pitchFamily="18" charset="0"/>
                <a:cs typeface="B Titr" pitchFamily="2" charset="-78"/>
              </a:rPr>
              <a:t>کارت شماره ۲ </a:t>
            </a:r>
          </a:p>
        </p:txBody>
      </p:sp>
    </p:spTree>
    <p:extLst>
      <p:ext uri="{BB962C8B-B14F-4D97-AF65-F5344CB8AC3E}">
        <p14:creationId xmlns:p14="http://schemas.microsoft.com/office/powerpoint/2010/main" val="166536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just" rtl="1" fontAlgn="base">
              <a:lnSpc>
                <a:spcPct val="150000"/>
              </a:lnSpc>
              <a:spcBef>
                <a:spcPct val="20000"/>
              </a:spcBef>
              <a:spcAft>
                <a:spcPct val="0"/>
              </a:spcAft>
              <a:buClr>
                <a:srgbClr val="FFFFFF"/>
              </a:buClr>
              <a:buFontTx/>
              <a:buChar char="•"/>
            </a:pPr>
            <a:r>
              <a:rPr lang="fa-IR" altLang="en-US" sz="2800" b="1" kern="0" dirty="0">
                <a:cs typeface="B Zar" pitchFamily="2" charset="-78"/>
              </a:rPr>
              <a:t>آزمون رورشاخ نام خود را از روانپزشک سوییسی گرفت که در سال 1921 آن را تدوین کرد. </a:t>
            </a:r>
          </a:p>
          <a:p>
            <a:pPr marL="342900" lvl="0" indent="-342900" algn="just" rtl="1" fontAlgn="base">
              <a:lnSpc>
                <a:spcPct val="150000"/>
              </a:lnSpc>
              <a:spcBef>
                <a:spcPct val="20000"/>
              </a:spcBef>
              <a:spcAft>
                <a:spcPct val="0"/>
              </a:spcAft>
              <a:buClr>
                <a:srgbClr val="FFFFFF"/>
              </a:buClr>
              <a:buFontTx/>
              <a:buChar char="•"/>
            </a:pPr>
            <a:r>
              <a:rPr lang="fa-IR" altLang="en-US" sz="2800" b="1" kern="0" dirty="0">
                <a:cs typeface="B Zar" pitchFamily="2" charset="-78"/>
              </a:rPr>
              <a:t>آزمون رورشاخ يك آزمون فرافكنی متشكل از 10 لكه‌ی جوهر به اشكال متقارن است. </a:t>
            </a:r>
          </a:p>
          <a:p>
            <a:pPr marL="342900" lvl="0" indent="-342900" algn="r" rtl="1" fontAlgn="base">
              <a:lnSpc>
                <a:spcPct val="150000"/>
              </a:lnSpc>
              <a:spcBef>
                <a:spcPct val="20000"/>
              </a:spcBef>
              <a:spcAft>
                <a:spcPct val="0"/>
              </a:spcAft>
              <a:buClr>
                <a:srgbClr val="FFFFFF"/>
              </a:buClr>
              <a:buFontTx/>
              <a:buChar char="•"/>
            </a:pPr>
            <a:r>
              <a:rPr lang="fa-IR" altLang="en-US" sz="2800" b="1" kern="0" dirty="0">
                <a:cs typeface="B Zar" pitchFamily="2" charset="-78"/>
              </a:rPr>
              <a:t>آزمون رورشاخ هم فرایندهای ادراکی و هم پویایی های تداعی کننده ی مرتبط با محتوا را منعکس می کند. </a:t>
            </a:r>
          </a:p>
          <a:p>
            <a:pPr marL="342900" lvl="0" indent="-342900" algn="r" rtl="1" fontAlgn="base">
              <a:lnSpc>
                <a:spcPct val="150000"/>
              </a:lnSpc>
              <a:spcBef>
                <a:spcPct val="20000"/>
              </a:spcBef>
              <a:spcAft>
                <a:spcPct val="0"/>
              </a:spcAft>
              <a:buClr>
                <a:srgbClr val="FFFFFF"/>
              </a:buClr>
              <a:buFontTx/>
              <a:buChar char="•"/>
            </a:pPr>
            <a:endParaRPr lang="en-US" altLang="en-US" sz="2400" kern="0" dirty="0">
              <a:cs typeface="B Homa" pitchFamily="2" charset="-78"/>
            </a:endParaRPr>
          </a:p>
          <a:p>
            <a:pPr marL="342900" lvl="0" indent="-342900" algn="r" rtl="1" fontAlgn="base">
              <a:lnSpc>
                <a:spcPct val="150000"/>
              </a:lnSpc>
              <a:spcBef>
                <a:spcPct val="20000"/>
              </a:spcBef>
              <a:spcAft>
                <a:spcPct val="0"/>
              </a:spcAft>
              <a:buClr>
                <a:srgbClr val="FFFFFF"/>
              </a:buClr>
              <a:buFontTx/>
              <a:buChar char="•"/>
            </a:pPr>
            <a:endParaRPr lang="fa-IR" altLang="en-US" sz="2400" kern="0" dirty="0">
              <a:cs typeface="B Homa" pitchFamily="2" charset="-78"/>
            </a:endParaRPr>
          </a:p>
          <a:p>
            <a:pPr marL="342900" lvl="0" indent="-342900" algn="just" rtl="1" fontAlgn="base">
              <a:lnSpc>
                <a:spcPct val="150000"/>
              </a:lnSpc>
              <a:spcBef>
                <a:spcPct val="20000"/>
              </a:spcBef>
              <a:spcAft>
                <a:spcPct val="0"/>
              </a:spcAft>
              <a:buClr>
                <a:srgbClr val="FFFFFF"/>
              </a:buClr>
            </a:pPr>
            <a:endParaRPr lang="en-US" altLang="en-US" sz="2400" kern="0" dirty="0">
              <a:cs typeface="B Homa"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rtl="1" fontAlgn="base">
              <a:spcBef>
                <a:spcPct val="0"/>
              </a:spcBef>
              <a:spcAft>
                <a:spcPct val="0"/>
              </a:spcAft>
              <a:defRPr/>
            </a:pPr>
            <a:r>
              <a:rPr lang="fa-IR" sz="2800" b="1" dirty="0" smtClean="0">
                <a:solidFill>
                  <a:srgbClr val="FF0000"/>
                </a:solidFill>
                <a:effectLst>
                  <a:glow rad="228600">
                    <a:srgbClr val="FF8CCF">
                      <a:satMod val="175000"/>
                      <a:alpha val="40000"/>
                    </a:srgbClr>
                  </a:glow>
                </a:effectLst>
                <a:latin typeface="Times New Roman" pitchFamily="18" charset="0"/>
                <a:cs typeface="B Homa" pitchFamily="2" charset="-78"/>
              </a:rPr>
              <a:t>مقدمه/معرفی</a:t>
            </a:r>
            <a:endParaRPr lang="en-US" sz="2400" dirty="0">
              <a:solidFill>
                <a:srgbClr val="FF0000"/>
              </a:solidFill>
              <a:latin typeface="Times New Roman" pitchFamily="18" charset="0"/>
            </a:endParaRPr>
          </a:p>
        </p:txBody>
      </p:sp>
    </p:spTree>
    <p:extLst>
      <p:ext uri="{BB962C8B-B14F-4D97-AF65-F5344CB8AC3E}">
        <p14:creationId xmlns:p14="http://schemas.microsoft.com/office/powerpoint/2010/main" val="242264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marL="342900" lvl="0" indent="-342900" algn="r" rtl="1" eaLnBrk="0" fontAlgn="base" hangingPunct="0">
              <a:lnSpc>
                <a:spcPct val="250000"/>
              </a:lnSpc>
              <a:spcBef>
                <a:spcPct val="20000"/>
              </a:spcBef>
              <a:spcAft>
                <a:spcPct val="0"/>
              </a:spcAft>
              <a:buClr>
                <a:srgbClr val="FFFFFF"/>
              </a:buClr>
              <a:buFontTx/>
              <a:buChar char="•"/>
            </a:pPr>
            <a:r>
              <a:rPr lang="fa-IR" altLang="en-US" sz="2800" b="1" kern="0" dirty="0">
                <a:cs typeface="B Zar" pitchFamily="2" charset="-78"/>
              </a:rPr>
              <a:t>هدف كلی آزمون ، سنجش ساختار شخصيتی مراجع با تاكيد بر شيوه های ناهشيار وی در پاسخ دادن به آن ، دریافت اطلاعات مربوط به متغیرهای شخصیت مانند انگیزه ، تمایل به پاسخ، برداشت های شخصی/فردی و عواطف </a:t>
            </a:r>
            <a:r>
              <a:rPr lang="fa-IR" altLang="en-US" sz="2800" b="1" kern="0" dirty="0" smtClean="0">
                <a:cs typeface="B Zar" pitchFamily="2" charset="-78"/>
              </a:rPr>
              <a:t>است.</a:t>
            </a:r>
            <a:endParaRPr lang="en-US" altLang="en-US" sz="2800" b="1" kern="0" dirty="0">
              <a:cs typeface="B Zar"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rtl="1" fontAlgn="base">
              <a:spcBef>
                <a:spcPct val="0"/>
              </a:spcBef>
              <a:spcAft>
                <a:spcPct val="0"/>
              </a:spcAft>
              <a:defRPr/>
            </a:pPr>
            <a:r>
              <a:rPr lang="fa-IR" sz="2800" b="1" dirty="0">
                <a:solidFill>
                  <a:srgbClr val="FF0000"/>
                </a:solidFill>
                <a:effectLst>
                  <a:glow rad="228600">
                    <a:srgbClr val="FF8CCF">
                      <a:satMod val="175000"/>
                      <a:alpha val="40000"/>
                    </a:srgbClr>
                  </a:glow>
                </a:effectLst>
                <a:latin typeface="Times New Roman" pitchFamily="18" charset="0"/>
                <a:cs typeface="B Homa" pitchFamily="2" charset="-78"/>
              </a:rPr>
              <a:t>مقدمه/معرفی</a:t>
            </a:r>
            <a:endParaRPr lang="en-US" sz="2400" dirty="0">
              <a:solidFill>
                <a:srgbClr val="FF0000"/>
              </a:solidFill>
              <a:latin typeface="Times New Roman" pitchFamily="18" charset="0"/>
            </a:endParaRPr>
          </a:p>
        </p:txBody>
      </p:sp>
    </p:spTree>
    <p:extLst>
      <p:ext uri="{BB962C8B-B14F-4D97-AF65-F5344CB8AC3E}">
        <p14:creationId xmlns:p14="http://schemas.microsoft.com/office/powerpoint/2010/main" val="210379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prstClr val="black"/>
                </a:solidFill>
                <a:cs typeface="Nasim" panose="00000700000000000000" pitchFamily="2" charset="-78"/>
              </a:rPr>
              <a:t>جزوه آموزشی</a:t>
            </a:r>
            <a:endParaRPr lang="en-US" dirty="0">
              <a:solidFill>
                <a:prstClr val="black"/>
              </a:solidFill>
              <a:cs typeface="Nasim" panose="00000700000000000000" pitchFamily="2" charset="-78"/>
            </a:endParaRPr>
          </a:p>
        </p:txBody>
      </p:sp>
      <p:sp>
        <p:nvSpPr>
          <p:cNvPr id="4" name="Rounded Rectangle 3"/>
          <p:cNvSpPr/>
          <p:nvPr/>
        </p:nvSpPr>
        <p:spPr>
          <a:xfrm>
            <a:off x="2038719" y="1916573"/>
            <a:ext cx="8354860" cy="179122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rtl="1" eaLnBrk="0" fontAlgn="base" hangingPunct="0">
              <a:lnSpc>
                <a:spcPct val="200000"/>
              </a:lnSpc>
              <a:spcBef>
                <a:spcPct val="20000"/>
              </a:spcBef>
              <a:spcAft>
                <a:spcPct val="0"/>
              </a:spcAft>
            </a:pPr>
            <a:r>
              <a:rPr lang="fa-IR" altLang="en-US" sz="3200" kern="0" dirty="0" smtClean="0">
                <a:solidFill>
                  <a:srgbClr val="FFFF00"/>
                </a:solidFill>
                <a:latin typeface="Times New Roman"/>
                <a:cs typeface="B Titr" pitchFamily="2" charset="-78"/>
              </a:rPr>
              <a:t>تاریخچه آزمون </a:t>
            </a:r>
            <a:r>
              <a:rPr lang="fa-IR" altLang="en-US" sz="3200" kern="0" dirty="0">
                <a:solidFill>
                  <a:srgbClr val="FFFF00"/>
                </a:solidFill>
                <a:latin typeface="Times New Roman"/>
                <a:cs typeface="B Titr" pitchFamily="2" charset="-78"/>
              </a:rPr>
              <a:t>رورشاخ</a:t>
            </a:r>
          </a:p>
        </p:txBody>
      </p:sp>
    </p:spTree>
    <p:extLst>
      <p:ext uri="{BB962C8B-B14F-4D97-AF65-F5344CB8AC3E}">
        <p14:creationId xmlns:p14="http://schemas.microsoft.com/office/powerpoint/2010/main" val="73345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000" b="1" dirty="0">
                <a:solidFill>
                  <a:prstClr val="black"/>
                </a:solidFill>
                <a:cs typeface="B Zar" panose="00000400000000000000" pitchFamily="2" charset="-78"/>
              </a:rPr>
              <a:t>قدمت بررسی شخصیت افراد با استفاده از تصاویر مبهم به دوران لئوناردو داوینچی و ساندرو بوتیچلی باز میگردد</a:t>
            </a:r>
            <a:r>
              <a:rPr lang="fa-IR" sz="2000" b="1" dirty="0" smtClean="0">
                <a:solidFill>
                  <a:prstClr val="black"/>
                </a:solidFill>
                <a:cs typeface="B Zar" panose="00000400000000000000" pitchFamily="2" charset="-78"/>
              </a:rPr>
              <a:t>.</a:t>
            </a:r>
          </a:p>
          <a:p>
            <a:pPr algn="r" rtl="1">
              <a:lnSpc>
                <a:spcPct val="200000"/>
              </a:lnSpc>
            </a:pPr>
            <a:r>
              <a:rPr lang="fa-IR" sz="2000" b="1" dirty="0" smtClean="0">
                <a:solidFill>
                  <a:prstClr val="black"/>
                </a:solidFill>
                <a:cs typeface="B Zar" panose="00000400000000000000" pitchFamily="2" charset="-78"/>
              </a:rPr>
              <a:t> </a:t>
            </a:r>
            <a:r>
              <a:rPr lang="fa-IR" sz="2000" b="1" dirty="0">
                <a:solidFill>
                  <a:prstClr val="black"/>
                </a:solidFill>
                <a:cs typeface="B Zar" panose="00000400000000000000" pitchFamily="2" charset="-78"/>
              </a:rPr>
              <a:t>تفسیر لکه های جوهر نیز به صورت سرگرمی در اواخر قرن ۱۹ رواج داشت. </a:t>
            </a:r>
            <a:endParaRPr lang="fa-IR" sz="2000" b="1" dirty="0" smtClean="0">
              <a:solidFill>
                <a:prstClr val="black"/>
              </a:solidFill>
              <a:cs typeface="B Zar" panose="00000400000000000000" pitchFamily="2" charset="-78"/>
            </a:endParaRPr>
          </a:p>
          <a:p>
            <a:pPr algn="r" rtl="1">
              <a:lnSpc>
                <a:spcPct val="200000"/>
              </a:lnSpc>
            </a:pPr>
            <a:r>
              <a:rPr lang="fa-IR" sz="2000" b="1" dirty="0" smtClean="0">
                <a:solidFill>
                  <a:prstClr val="black"/>
                </a:solidFill>
                <a:cs typeface="B Zar" panose="00000400000000000000" pitchFamily="2" charset="-78"/>
              </a:rPr>
              <a:t>اما </a:t>
            </a:r>
            <a:r>
              <a:rPr lang="fa-IR" sz="2000" b="1" dirty="0">
                <a:solidFill>
                  <a:prstClr val="black"/>
                </a:solidFill>
                <a:cs typeface="B Zar" panose="00000400000000000000" pitchFamily="2" charset="-78"/>
              </a:rPr>
              <a:t>رورشاخ اولین رویکرد سیستماتیک به این موضوع بود</a:t>
            </a:r>
          </a:p>
          <a:p>
            <a:pPr algn="r" rtl="1">
              <a:lnSpc>
                <a:spcPct val="200000"/>
              </a:lnSpc>
            </a:pPr>
            <a:r>
              <a:rPr lang="fa-IR" sz="2000" b="1" dirty="0">
                <a:solidFill>
                  <a:prstClr val="black"/>
                </a:solidFill>
                <a:cs typeface="B Zar" panose="00000400000000000000" pitchFamily="2" charset="-78"/>
              </a:rPr>
              <a:t>عده ای می‌گویند این آزمون در واقع از جاستینوس کرنر، دکتر آلمانی الهام گرفته شده است. </a:t>
            </a:r>
            <a:endParaRPr lang="fa-IR" sz="2000" b="1" dirty="0" smtClean="0">
              <a:solidFill>
                <a:prstClr val="black"/>
              </a:solidFill>
              <a:cs typeface="B Zar" panose="00000400000000000000" pitchFamily="2" charset="-78"/>
            </a:endParaRPr>
          </a:p>
          <a:p>
            <a:pPr algn="r" rtl="1">
              <a:lnSpc>
                <a:spcPct val="200000"/>
              </a:lnSpc>
            </a:pPr>
            <a:r>
              <a:rPr lang="fa-IR" sz="2000" b="1" dirty="0" smtClean="0">
                <a:solidFill>
                  <a:prstClr val="black"/>
                </a:solidFill>
                <a:cs typeface="B Zar" panose="00000400000000000000" pitchFamily="2" charset="-78"/>
              </a:rPr>
              <a:t>او </a:t>
            </a:r>
            <a:r>
              <a:rPr lang="fa-IR" sz="2000" b="1" dirty="0">
                <a:solidFill>
                  <a:prstClr val="black"/>
                </a:solidFill>
                <a:cs typeface="B Zar" panose="00000400000000000000" pitchFamily="2" charset="-78"/>
              </a:rPr>
              <a:t>در سال ۱۸۵۷ یک کتاب شعر نوشت که از لکه های جوهر الهام گرفته شده بود</a:t>
            </a:r>
            <a:r>
              <a:rPr lang="fa-IR" sz="2000" b="1" dirty="0" smtClean="0">
                <a:solidFill>
                  <a:prstClr val="black"/>
                </a:solidFill>
                <a:cs typeface="B Zar" panose="00000400000000000000" pitchFamily="2" charset="-78"/>
              </a:rPr>
              <a:t>.</a:t>
            </a:r>
          </a:p>
          <a:p>
            <a:pPr algn="r" rtl="1">
              <a:lnSpc>
                <a:spcPct val="200000"/>
              </a:lnSpc>
            </a:pPr>
            <a:r>
              <a:rPr lang="fa-IR" sz="2000" b="1" dirty="0" smtClean="0">
                <a:solidFill>
                  <a:prstClr val="black"/>
                </a:solidFill>
                <a:cs typeface="B Zar" panose="00000400000000000000" pitchFamily="2" charset="-78"/>
              </a:rPr>
              <a:t> </a:t>
            </a:r>
            <a:r>
              <a:rPr lang="fa-IR" sz="2000" b="1" dirty="0">
                <a:solidFill>
                  <a:prstClr val="black"/>
                </a:solidFill>
                <a:cs typeface="B Zar" panose="00000400000000000000" pitchFamily="2" charset="-78"/>
              </a:rPr>
              <a:t>آلفرد بینت روانشناس فرانسوی نیز از آزمون لکه های جوهری برای آزمون خلاقیت استفاده می‌کرد</a:t>
            </a: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تاریخچه آزمون رورشاخ</a:t>
            </a:r>
          </a:p>
        </p:txBody>
      </p:sp>
    </p:spTree>
    <p:extLst>
      <p:ext uri="{BB962C8B-B14F-4D97-AF65-F5344CB8AC3E}">
        <p14:creationId xmlns:p14="http://schemas.microsoft.com/office/powerpoint/2010/main" val="272393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400" b="1" dirty="0" smtClean="0">
                <a:ea typeface="Calibri"/>
                <a:cs typeface="B Zar"/>
              </a:rPr>
              <a:t>بعد </a:t>
            </a:r>
            <a:r>
              <a:rPr lang="fa-IR" sz="2400" b="1" dirty="0">
                <a:ea typeface="Calibri"/>
                <a:cs typeface="B Zar"/>
              </a:rPr>
              <a:t>از مطالعه ۳۰۰ بیمار روانی و ۱۰۰ نفر به عنوان گروه کنترل، در سال ۱۹۲۱ هرمان رورشاخ کتاب خود را بر اساس آزمون لکه های جوهر نوشت. </a:t>
            </a:r>
            <a:endParaRPr lang="fa-IR" sz="2400" b="1" dirty="0" smtClean="0">
              <a:ea typeface="Calibri"/>
              <a:cs typeface="B Zar"/>
            </a:endParaRPr>
          </a:p>
          <a:p>
            <a:pPr algn="r" rtl="1">
              <a:lnSpc>
                <a:spcPct val="200000"/>
              </a:lnSpc>
            </a:pPr>
            <a:r>
              <a:rPr lang="fa-IR" sz="2400" b="1" dirty="0" smtClean="0">
                <a:ea typeface="Calibri"/>
                <a:cs typeface="B Zar"/>
              </a:rPr>
              <a:t>او </a:t>
            </a:r>
            <a:r>
              <a:rPr lang="fa-IR" sz="2400" b="1" dirty="0">
                <a:ea typeface="Calibri"/>
                <a:cs typeface="B Zar"/>
              </a:rPr>
              <a:t>از بین صدها تصویر لکه جوهر، ده تصویر را برای ارزشیابی انتخاب کرد</a:t>
            </a:r>
            <a:r>
              <a:rPr lang="fa-IR" sz="2400" b="1" dirty="0" smtClean="0">
                <a:ea typeface="Calibri"/>
                <a:cs typeface="B Zar"/>
              </a:rPr>
              <a:t>.</a:t>
            </a:r>
          </a:p>
          <a:p>
            <a:pPr algn="r" rtl="1">
              <a:lnSpc>
                <a:spcPct val="200000"/>
              </a:lnSpc>
            </a:pPr>
            <a:r>
              <a:rPr lang="fa-IR" sz="2400" b="1" dirty="0" smtClean="0">
                <a:ea typeface="Calibri"/>
                <a:cs typeface="B Zar"/>
              </a:rPr>
              <a:t> </a:t>
            </a:r>
            <a:r>
              <a:rPr lang="fa-IR" sz="2400" b="1" dirty="0">
                <a:ea typeface="Calibri"/>
                <a:cs typeface="B Zar"/>
              </a:rPr>
              <a:t>او یک سال پس از نوشتن این کتاب درگذشت. </a:t>
            </a:r>
            <a:endParaRPr lang="fa-IR" sz="2400" b="1" dirty="0" smtClean="0">
              <a:ea typeface="Calibri"/>
              <a:cs typeface="B Zar"/>
            </a:endParaRPr>
          </a:p>
          <a:p>
            <a:pPr algn="r" rtl="1">
              <a:lnSpc>
                <a:spcPct val="200000"/>
              </a:lnSpc>
            </a:pPr>
            <a:r>
              <a:rPr lang="fa-IR" sz="2400" b="1" dirty="0" smtClean="0">
                <a:ea typeface="Calibri"/>
                <a:cs typeface="B Zar"/>
              </a:rPr>
              <a:t>اگرچه </a:t>
            </a:r>
            <a:r>
              <a:rPr lang="fa-IR" sz="2400" b="1" dirty="0">
                <a:ea typeface="Calibri"/>
                <a:cs typeface="B Zar"/>
              </a:rPr>
              <a:t>او مدتی به عنوان معاون رئیس جمهور در انجمن روانکاوی سوئیس خدمت کرده بود، باز هم برای چاپ کتابش دردسرهای زیادی را متحمل شد</a:t>
            </a:r>
            <a:endParaRPr lang="en-US" sz="24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تاریخچه آزمون رورشاخ</a:t>
            </a:r>
          </a:p>
        </p:txBody>
      </p:sp>
    </p:spTree>
    <p:extLst>
      <p:ext uri="{BB962C8B-B14F-4D97-AF65-F5344CB8AC3E}">
        <p14:creationId xmlns:p14="http://schemas.microsoft.com/office/powerpoint/2010/main" val="330686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3200" b="1" dirty="0">
                <a:ea typeface="Calibri"/>
                <a:cs typeface="B Zar"/>
              </a:rPr>
              <a:t>پس از مرگ هرمان رورشاخ انتشارات هانس هوبر کتاب </a:t>
            </a:r>
            <a:r>
              <a:rPr lang="en-US" sz="3200" b="1" dirty="0">
                <a:ea typeface="Calibri"/>
                <a:cs typeface="B Zar"/>
              </a:rPr>
              <a:t>Psychoanalytic</a:t>
            </a:r>
            <a:r>
              <a:rPr lang="fa-IR" sz="3200" b="1" dirty="0">
                <a:ea typeface="Calibri"/>
                <a:cs typeface="B Zar"/>
              </a:rPr>
              <a:t> رورشاخ را در یک حراجی خرید و پس از آن انتشارات هوبر ناشر کتاب هرمان رورشاخ شد و این کتاب را با نام تجاری رورشاخ منتشر کرد.</a:t>
            </a:r>
            <a:br>
              <a:rPr lang="fa-IR" sz="3200" b="1" dirty="0">
                <a:ea typeface="Calibri"/>
                <a:cs typeface="B Zar"/>
              </a:rPr>
            </a:br>
            <a:endParaRPr lang="en-US" sz="32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تاریخچه آزمون رورشاخ</a:t>
            </a:r>
          </a:p>
        </p:txBody>
      </p:sp>
    </p:spTree>
    <p:extLst>
      <p:ext uri="{BB962C8B-B14F-4D97-AF65-F5344CB8AC3E}">
        <p14:creationId xmlns:p14="http://schemas.microsoft.com/office/powerpoint/2010/main" val="128451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prstClr val="white"/>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lvl="0" algn="r" rtl="1">
              <a:lnSpc>
                <a:spcPct val="200000"/>
              </a:lnSpc>
            </a:pPr>
            <a:r>
              <a:rPr lang="fa-IR" sz="2800" b="1" dirty="0">
                <a:solidFill>
                  <a:prstClr val="black"/>
                </a:solidFill>
                <a:ea typeface="Calibri"/>
                <a:cs typeface="B Zar"/>
              </a:rPr>
              <a:t>پس از مرگ هرما رورشاخ، سیستم امتیاز دهی آزمون رورشاخ توسط ساموئل بک، بورنو کلوپفر و چند فرد دیگر بهبود یافت. </a:t>
            </a:r>
            <a:endParaRPr lang="fa-IR" sz="2800" b="1" dirty="0" smtClean="0">
              <a:solidFill>
                <a:prstClr val="black"/>
              </a:solidFill>
              <a:ea typeface="Calibri"/>
              <a:cs typeface="B Zar"/>
            </a:endParaRPr>
          </a:p>
          <a:p>
            <a:pPr lvl="0" algn="r" rtl="1">
              <a:lnSpc>
                <a:spcPct val="200000"/>
              </a:lnSpc>
            </a:pPr>
            <a:r>
              <a:rPr lang="fa-IR" sz="2800" b="1" dirty="0" smtClean="0">
                <a:solidFill>
                  <a:prstClr val="black"/>
                </a:solidFill>
                <a:ea typeface="Calibri"/>
                <a:cs typeface="B Zar"/>
              </a:rPr>
              <a:t>جان </a:t>
            </a:r>
            <a:r>
              <a:rPr lang="fa-IR" sz="2800" b="1" dirty="0">
                <a:solidFill>
                  <a:prstClr val="black"/>
                </a:solidFill>
                <a:ea typeface="Calibri"/>
                <a:cs typeface="B Zar"/>
              </a:rPr>
              <a:t>ای اکسنر بعدها سیستم امتیاز دهی دقیق تری را ایجاد کردد. سیستم امتیاز دهی اکسنر تبدیل به محبوب ترین سیستم در آمریکا شد در حالی که در اروپا از روش های دیگری استفاده می‌شد</a:t>
            </a:r>
            <a:endParaRPr lang="en-US" sz="2800" b="1" dirty="0">
              <a:solidFill>
                <a:prstClr val="black"/>
              </a:solidFill>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prstClr val="black"/>
                </a:solidFill>
                <a:cs typeface="B Badr" panose="00000400000000000000" pitchFamily="2" charset="-78"/>
              </a:rPr>
              <a:t>موسسه آنامیس مهرجنوب									</a:t>
            </a:r>
            <a:r>
              <a:rPr lang="en-US" sz="2000" b="1" dirty="0" smtClean="0">
                <a:solidFill>
                  <a:prstClr val="black"/>
                </a:solidFill>
                <a:cs typeface="B Badr" panose="00000400000000000000" pitchFamily="2" charset="-78"/>
              </a:rPr>
              <a:t>Anamisfile.ir     </a:t>
            </a:r>
            <a:endParaRPr lang="en-US" sz="2000" b="1" dirty="0">
              <a:solidFill>
                <a:prstClr val="black"/>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marL="342900" lvl="0" indent="-342900" algn="ctr" rtl="1" eaLnBrk="0" fontAlgn="base" hangingPunct="0">
              <a:lnSpc>
                <a:spcPct val="200000"/>
              </a:lnSpc>
              <a:spcBef>
                <a:spcPct val="20000"/>
              </a:spcBef>
              <a:spcAft>
                <a:spcPct val="0"/>
              </a:spcAft>
            </a:pPr>
            <a:r>
              <a:rPr lang="fa-IR" altLang="en-US" sz="3200" kern="0" dirty="0">
                <a:solidFill>
                  <a:srgbClr val="C00000"/>
                </a:solidFill>
                <a:latin typeface="Times New Roman"/>
                <a:cs typeface="B Titr" pitchFamily="2" charset="-78"/>
              </a:rPr>
              <a:t>تاریخچه آزمون رورشاخ</a:t>
            </a:r>
          </a:p>
        </p:txBody>
      </p:sp>
    </p:spTree>
    <p:extLst>
      <p:ext uri="{BB962C8B-B14F-4D97-AF65-F5344CB8AC3E}">
        <p14:creationId xmlns:p14="http://schemas.microsoft.com/office/powerpoint/2010/main" val="28900737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d_0659_slide">
  <a:themeElements>
    <a:clrScheme name="Custom 9">
      <a:dk1>
        <a:srgbClr val="00B050"/>
      </a:dk1>
      <a:lt1>
        <a:srgbClr val="FFFFFF"/>
      </a:lt1>
      <a:dk2>
        <a:srgbClr val="2B0D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707070"/>
        </a:dk1>
        <a:lt1>
          <a:srgbClr val="FFFFFF"/>
        </a:lt1>
        <a:dk2>
          <a:srgbClr val="990000"/>
        </a:dk2>
        <a:lt2>
          <a:srgbClr val="FFFFFF"/>
        </a:lt2>
        <a:accent1>
          <a:srgbClr val="F26D6D"/>
        </a:accent1>
        <a:accent2>
          <a:srgbClr val="F76F87"/>
        </a:accent2>
        <a:accent3>
          <a:srgbClr val="CAAAAA"/>
        </a:accent3>
        <a:accent4>
          <a:srgbClr val="DADADA"/>
        </a:accent4>
        <a:accent5>
          <a:srgbClr val="F7BABA"/>
        </a:accent5>
        <a:accent6>
          <a:srgbClr val="E0647A"/>
        </a:accent6>
        <a:hlink>
          <a:srgbClr val="FF9999"/>
        </a:hlink>
        <a:folHlink>
          <a:srgbClr val="FFA6B6"/>
        </a:folHlink>
      </a:clrScheme>
      <a:clrMap bg1="dk2" tx1="lt1" bg2="dk1" tx2="lt2" accent1="accent1" accent2="accent2" accent3="accent3" accent4="accent4" accent5="accent5" accent6="accent6" hlink="hlink" folHlink="folHlink"/>
    </a:extraClrScheme>
    <a:extraClrScheme>
      <a:clrScheme name="Office Theme 2">
        <a:dk1>
          <a:srgbClr val="707070"/>
        </a:dk1>
        <a:lt1>
          <a:srgbClr val="FFFFFF"/>
        </a:lt1>
        <a:dk2>
          <a:srgbClr val="9900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clrMap bg1="dk2" tx1="lt1" bg2="dk1" tx2="lt2" accent1="accent1" accent2="accent2" accent3="accent3" accent4="accent4" accent5="accent5" accent6="accent6" hlink="hlink" folHlink="folHlink"/>
    </a:extraClrScheme>
    <a:extraClrScheme>
      <a:clrScheme name="Office Theme 3">
        <a:dk1>
          <a:srgbClr val="707070"/>
        </a:dk1>
        <a:lt1>
          <a:srgbClr val="FFFFFF"/>
        </a:lt1>
        <a:dk2>
          <a:srgbClr val="990000"/>
        </a:dk2>
        <a:lt2>
          <a:srgbClr val="FFFFFF"/>
        </a:lt2>
        <a:accent1>
          <a:srgbClr val="79D4F2"/>
        </a:accent1>
        <a:accent2>
          <a:srgbClr val="FF9C9C"/>
        </a:accent2>
        <a:accent3>
          <a:srgbClr val="CAAAAA"/>
        </a:accent3>
        <a:accent4>
          <a:srgbClr val="DADADA"/>
        </a:accent4>
        <a:accent5>
          <a:srgbClr val="BEE6F7"/>
        </a:accent5>
        <a:accent6>
          <a:srgbClr val="E78D8D"/>
        </a:accent6>
        <a:hlink>
          <a:srgbClr val="B2D2FF"/>
        </a:hlink>
        <a:folHlink>
          <a:srgbClr val="D3E6A1"/>
        </a:folHlink>
      </a:clrScheme>
      <a:clrMap bg1="dk2" tx1="lt1" bg2="dk1" tx2="lt2" accent1="accent1" accent2="accent2" accent3="accent3" accent4="accent4" accent5="accent5" accent6="accent6" hlink="hlink" folHlink="folHlink"/>
    </a:extraClrScheme>
    <a:extraClrScheme>
      <a:clrScheme name="Office Theme 4">
        <a:dk1>
          <a:srgbClr val="707070"/>
        </a:dk1>
        <a:lt1>
          <a:srgbClr val="FFFFFF"/>
        </a:lt1>
        <a:dk2>
          <a:srgbClr val="990000"/>
        </a:dk2>
        <a:lt2>
          <a:srgbClr val="FFFFFF"/>
        </a:lt2>
        <a:accent1>
          <a:srgbClr val="8DD98D"/>
        </a:accent1>
        <a:accent2>
          <a:srgbClr val="CABFFF"/>
        </a:accent2>
        <a:accent3>
          <a:srgbClr val="CAAAAA"/>
        </a:accent3>
        <a:accent4>
          <a:srgbClr val="DADADA"/>
        </a:accent4>
        <a:accent5>
          <a:srgbClr val="C5E9C5"/>
        </a:accent5>
        <a:accent6>
          <a:srgbClr val="B7ADE7"/>
        </a:accent6>
        <a:hlink>
          <a:srgbClr val="FF9999"/>
        </a:hlink>
        <a:folHlink>
          <a:srgbClr val="EDD46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F26D6D"/>
        </a:accent1>
        <a:accent2>
          <a:srgbClr val="F76F87"/>
        </a:accent2>
        <a:accent3>
          <a:srgbClr val="FFFFFF"/>
        </a:accent3>
        <a:accent4>
          <a:srgbClr val="000000"/>
        </a:accent4>
        <a:accent5>
          <a:srgbClr val="F7BABA"/>
        </a:accent5>
        <a:accent6>
          <a:srgbClr val="E0647A"/>
        </a:accent6>
        <a:hlink>
          <a:srgbClr val="FF9999"/>
        </a:hlink>
        <a:folHlink>
          <a:srgbClr val="FFA6B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FFA366"/>
        </a:accent1>
        <a:accent2>
          <a:srgbClr val="FF8CCF"/>
        </a:accent2>
        <a:accent3>
          <a:srgbClr val="FFFFFF"/>
        </a:accent3>
        <a:accent4>
          <a:srgbClr val="000000"/>
        </a:accent4>
        <a:accent5>
          <a:srgbClr val="FFCEB8"/>
        </a:accent5>
        <a:accent6>
          <a:srgbClr val="E77EBB"/>
        </a:accent6>
        <a:hlink>
          <a:srgbClr val="FF9999"/>
        </a:hlink>
        <a:folHlink>
          <a:srgbClr val="EBD2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79D4F2"/>
        </a:accent1>
        <a:accent2>
          <a:srgbClr val="FF9C9C"/>
        </a:accent2>
        <a:accent3>
          <a:srgbClr val="FFFFFF"/>
        </a:accent3>
        <a:accent4>
          <a:srgbClr val="000000"/>
        </a:accent4>
        <a:accent5>
          <a:srgbClr val="BEE6F7"/>
        </a:accent5>
        <a:accent6>
          <a:srgbClr val="E78D8D"/>
        </a:accent6>
        <a:hlink>
          <a:srgbClr val="B2D2FF"/>
        </a:hlink>
        <a:folHlink>
          <a:srgbClr val="D3E6A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8DD98D"/>
        </a:accent1>
        <a:accent2>
          <a:srgbClr val="CABFFF"/>
        </a:accent2>
        <a:accent3>
          <a:srgbClr val="FFFFFF"/>
        </a:accent3>
        <a:accent4>
          <a:srgbClr val="000000"/>
        </a:accent4>
        <a:accent5>
          <a:srgbClr val="C5E9C5"/>
        </a:accent5>
        <a:accent6>
          <a:srgbClr val="B7ADE7"/>
        </a:accent6>
        <a:hlink>
          <a:srgbClr val="FF9999"/>
        </a:hlink>
        <a:folHlink>
          <a:srgbClr val="EDD46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16522</TotalTime>
  <Words>1535</Words>
  <Application>Microsoft Office PowerPoint</Application>
  <PresentationFormat>Custom</PresentationFormat>
  <Paragraphs>152</Paragraphs>
  <Slides>29</Slides>
  <Notes>24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Default Design</vt:lpstr>
      <vt:lpstr>ind_0659_slide</vt:lpstr>
      <vt:lpstr>PowerPoint Presentation</vt:lpstr>
      <vt:lpstr>The Rorschach Test      هرمان رورشاخ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 Design</dc:creator>
  <cp:lastModifiedBy>09018868042</cp:lastModifiedBy>
  <cp:revision>6025</cp:revision>
  <dcterms:created xsi:type="dcterms:W3CDTF">2020-10-27T13:35:18Z</dcterms:created>
  <dcterms:modified xsi:type="dcterms:W3CDTF">2021-11-05T16:30:51Z</dcterms:modified>
</cp:coreProperties>
</file>