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0"/>
  </p:notesMasterIdLst>
  <p:sldIdLst>
    <p:sldId id="500" r:id="rId2"/>
    <p:sldId id="783" r:id="rId3"/>
    <p:sldId id="729" r:id="rId4"/>
    <p:sldId id="464" r:id="rId5"/>
    <p:sldId id="724" r:id="rId6"/>
    <p:sldId id="652" r:id="rId7"/>
    <p:sldId id="725" r:id="rId8"/>
    <p:sldId id="730" r:id="rId9"/>
    <p:sldId id="665" r:id="rId10"/>
    <p:sldId id="666" r:id="rId11"/>
    <p:sldId id="667" r:id="rId12"/>
    <p:sldId id="668" r:id="rId13"/>
    <p:sldId id="669" r:id="rId14"/>
    <p:sldId id="731" r:id="rId15"/>
    <p:sldId id="465" r:id="rId16"/>
    <p:sldId id="655" r:id="rId17"/>
    <p:sldId id="732" r:id="rId18"/>
    <p:sldId id="466" r:id="rId19"/>
    <p:sldId id="656" r:id="rId20"/>
    <p:sldId id="733" r:id="rId21"/>
    <p:sldId id="467" r:id="rId22"/>
    <p:sldId id="734" r:id="rId23"/>
    <p:sldId id="468" r:id="rId24"/>
    <p:sldId id="469" r:id="rId25"/>
    <p:sldId id="470" r:id="rId26"/>
    <p:sldId id="592" r:id="rId27"/>
    <p:sldId id="726" r:id="rId28"/>
    <p:sldId id="73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AC8516"/>
    <a:srgbClr val="996600"/>
    <a:srgbClr val="D31B6E"/>
    <a:srgbClr val="FF3300"/>
    <a:srgbClr val="E5B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8757" autoAdjust="0"/>
  </p:normalViewPr>
  <p:slideViewPr>
    <p:cSldViewPr snapToGrid="0">
      <p:cViewPr varScale="1">
        <p:scale>
          <a:sx n="69" d="100"/>
          <a:sy n="69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82FA4-FFB5-449A-A59D-2B771A60E6E9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5FD1D-CA87-4130-A287-C4CE6D08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2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5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6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8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6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2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4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9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0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EC28B88-FF76-420D-B971-CEFA31B0832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6A6A672-9305-4352-B6CD-487E98A65D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02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cs typeface="B Zar" panose="00000400000000000000" pitchFamily="2" charset="-78"/>
              </a:rPr>
              <a:t>Solution-focused </a:t>
            </a:r>
            <a:r>
              <a:rPr lang="en-US" sz="4000" b="1" dirty="0">
                <a:cs typeface="B Zar" panose="00000400000000000000" pitchFamily="2" charset="-78"/>
              </a:rPr>
              <a:t>brief therapy</a:t>
            </a:r>
            <a:endParaRPr lang="en-US" sz="6000" b="1" dirty="0"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3944203"/>
            <a:ext cx="95596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457200" rtl="1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</a:pPr>
            <a:r>
              <a:rPr lang="fa-IR" sz="48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زوج درمانی</a:t>
            </a:r>
            <a:r>
              <a:rPr lang="en-US" sz="48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 </a:t>
            </a:r>
            <a:r>
              <a:rPr lang="fa-IR" sz="48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 کوتاه مدت راه حل </a:t>
            </a:r>
            <a:r>
              <a:rPr lang="fa-IR" sz="4800" b="1" dirty="0">
                <a:solidFill>
                  <a:srgbClr val="FFC000"/>
                </a:solidFill>
                <a:cs typeface="B Nazanin" panose="00000400000000000000" pitchFamily="2" charset="-78"/>
              </a:rPr>
              <a:t>محور</a:t>
            </a:r>
            <a:endParaRPr lang="en-US" sz="4800" b="1" dirty="0">
              <a:solidFill>
                <a:srgbClr val="FFC000"/>
              </a:solidFill>
              <a:cs typeface="B Nazanin" panose="00000400000000000000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4" y="3366655"/>
            <a:ext cx="2646218" cy="2516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37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b="1" dirty="0">
                <a:solidFill>
                  <a:prstClr val="white"/>
                </a:solidFill>
                <a:cs typeface="B Zar" panose="00000400000000000000" pitchFamily="2" charset="-78"/>
              </a:rPr>
              <a:t>مقدمه درمان کوتاه مدت راه حل محور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Zar" panose="00000400000000000000" pitchFamily="2" charset="-78"/>
              </a:rPr>
              <a:t>بر </a:t>
            </a:r>
            <a:r>
              <a:rPr lang="fa-IR" sz="2800" b="1" dirty="0" smtClean="0">
                <a:cs typeface="B Zar" panose="00000400000000000000" pitchFamily="2" charset="-78"/>
              </a:rPr>
              <a:t>خلاف </a:t>
            </a:r>
            <a:r>
              <a:rPr lang="fa-IR" sz="2800" b="1" dirty="0">
                <a:cs typeface="B Zar" panose="00000400000000000000" pitchFamily="2" charset="-78"/>
              </a:rPr>
              <a:t>بسیاری از رویکردهای بالینی </a:t>
            </a: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بینش محور</a:t>
            </a:r>
            <a:r>
              <a:rPr lang="fa-IR" sz="2800" b="1" dirty="0">
                <a:cs typeface="B Zar" panose="00000400000000000000" pitchFamily="2" charset="-78"/>
              </a:rPr>
              <a:t>، </a:t>
            </a:r>
            <a:r>
              <a:rPr lang="fa-IR" sz="2800" b="1" dirty="0" smtClean="0">
                <a:cs typeface="B Zar" panose="00000400000000000000" pitchFamily="2" charset="-78"/>
              </a:rPr>
              <a:t>در رویکرد راه حل مدار</a:t>
            </a:r>
            <a:r>
              <a:rPr lang="fa-IR" sz="2800" b="1" dirty="0">
                <a:cs typeface="B Zar" panose="00000400000000000000" pitchFamily="2" charset="-78"/>
              </a:rPr>
              <a:t>، مراجعان بر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اهداف برجسته</a:t>
            </a:r>
            <a:r>
              <a:rPr lang="fa-IR" sz="2800" b="1" dirty="0">
                <a:cs typeface="B Zar" panose="00000400000000000000" pitchFamily="2" charset="-78"/>
              </a:rPr>
              <a:t>، قابل دسترسی، ملموس و قابل </a:t>
            </a:r>
            <a:r>
              <a:rPr lang="fa-IR" sz="2800" b="1" dirty="0" smtClean="0">
                <a:cs typeface="B Zar" panose="00000400000000000000" pitchFamily="2" charset="-78"/>
              </a:rPr>
              <a:t>اندازه گیری </a:t>
            </a:r>
            <a:r>
              <a:rPr lang="fa-IR" sz="2800" b="1" dirty="0">
                <a:cs typeface="B Zar" panose="00000400000000000000" pitchFamily="2" charset="-78"/>
              </a:rPr>
              <a:t>تمرکز دارند</a:t>
            </a:r>
            <a:r>
              <a:rPr lang="fa-IR" sz="2800" b="1" dirty="0" smtClean="0">
                <a:cs typeface="B Zar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>
                <a:cs typeface="B Zar" panose="00000400000000000000" pitchFamily="2" charset="-78"/>
              </a:rPr>
              <a:t>در این رویکرد کنکاش </a:t>
            </a:r>
            <a:r>
              <a:rPr lang="fa-IR" sz="2800" b="1" dirty="0" smtClean="0">
                <a:cs typeface="B Zar" panose="00000400000000000000" pitchFamily="2" charset="-78"/>
              </a:rPr>
              <a:t>درباره </a:t>
            </a:r>
            <a:r>
              <a:rPr lang="fa-IR" sz="2800" b="1" dirty="0">
                <a:cs typeface="B Zar" panose="00000400000000000000" pitchFamily="2" charset="-78"/>
              </a:rPr>
              <a:t>گذشته و گله و شکایت به عنوان موانعی برای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فرایند درمانی</a:t>
            </a:r>
            <a:r>
              <a:rPr lang="fa-IR" sz="2800" b="1" dirty="0">
                <a:cs typeface="B Zar" panose="00000400000000000000" pitchFamily="2" charset="-78"/>
              </a:rPr>
              <a:t> شناخته شده </a:t>
            </a:r>
            <a:r>
              <a:rPr lang="fa-IR" sz="2800" b="1" dirty="0" smtClean="0">
                <a:cs typeface="B Zar" panose="00000400000000000000" pitchFamily="2" charset="-78"/>
              </a:rPr>
              <a:t>است</a:t>
            </a:r>
            <a:endParaRPr lang="en-US" sz="28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629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b="1" dirty="0">
                <a:solidFill>
                  <a:prstClr val="white"/>
                </a:solidFill>
                <a:cs typeface="B Zar" panose="00000400000000000000" pitchFamily="2" charset="-78"/>
              </a:rPr>
              <a:t>مقدمه درمان کوتاه مدت راه حل محور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>
                <a:cs typeface="B Zar" panose="00000400000000000000" pitchFamily="2" charset="-78"/>
              </a:rPr>
              <a:t>اساساً درمان </a:t>
            </a:r>
            <a:r>
              <a:rPr lang="fa-IR" sz="3200" b="1" dirty="0" smtClean="0">
                <a:cs typeface="B Zar" panose="00000400000000000000" pitchFamily="2" charset="-78"/>
              </a:rPr>
              <a:t>کوتاه مدت راه حل مدار </a:t>
            </a:r>
            <a:r>
              <a:rPr lang="fa-IR" sz="3200" b="1" dirty="0">
                <a:cs typeface="B Zar" panose="00000400000000000000" pitchFamily="2" charset="-78"/>
              </a:rPr>
              <a:t>بر این فرض استوار است که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 درک </a:t>
            </a:r>
            <a:r>
              <a:rPr lang="fa-IR" sz="3200" b="1" dirty="0">
                <a:cs typeface="B Zar" panose="00000400000000000000" pitchFamily="2" charset="-78"/>
              </a:rPr>
              <a:t>مراجعان از </a:t>
            </a:r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مشکلاتشان</a:t>
            </a:r>
            <a:r>
              <a:rPr lang="fa-IR" sz="3200" b="1" dirty="0" smtClean="0">
                <a:cs typeface="B Zar" panose="00000400000000000000" pitchFamily="2" charset="-78"/>
              </a:rPr>
              <a:t> </a:t>
            </a:r>
            <a:r>
              <a:rPr lang="fa-IR" sz="3200" b="1" dirty="0">
                <a:cs typeface="B Zar" panose="00000400000000000000" pitchFamily="2" charset="-78"/>
              </a:rPr>
              <a:t>و </a:t>
            </a:r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راه حل های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ممکن </a:t>
            </a:r>
            <a:r>
              <a:rPr lang="fa-IR" sz="3200" b="1" dirty="0">
                <a:cs typeface="B Zar" panose="00000400000000000000" pitchFamily="2" charset="-78"/>
              </a:rPr>
              <a:t>را تغییر دهند</a:t>
            </a:r>
            <a:r>
              <a:rPr lang="fa-IR" sz="3200" b="1" dirty="0" smtClean="0">
                <a:cs typeface="B Zar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 </a:t>
            </a:r>
            <a:r>
              <a:rPr lang="fa-IR" sz="3200" b="1" dirty="0">
                <a:cs typeface="B Zar" panose="00000400000000000000" pitchFamily="2" charset="-78"/>
              </a:rPr>
              <a:t>رویکرد </a:t>
            </a:r>
            <a:r>
              <a:rPr lang="fa-IR" sz="3200" b="1" dirty="0" smtClean="0">
                <a:cs typeface="B Zar" panose="00000400000000000000" pitchFamily="2" charset="-78"/>
              </a:rPr>
              <a:t>کوتاه مدت راه حل مدار </a:t>
            </a:r>
            <a:r>
              <a:rPr lang="fa-IR" sz="3200" b="1" dirty="0">
                <a:cs typeface="B Zar" panose="00000400000000000000" pitchFamily="2" charset="-78"/>
              </a:rPr>
              <a:t>این تغییر را از طریق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صحبت با مراجعان </a:t>
            </a:r>
            <a:r>
              <a:rPr lang="fa-IR" sz="3200" b="1" dirty="0">
                <a:cs typeface="B Zar" panose="00000400000000000000" pitchFamily="2" charset="-78"/>
              </a:rPr>
              <a:t>و اینکه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چگونه </a:t>
            </a:r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مسائل شان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را حل کنند</a:t>
            </a:r>
            <a:r>
              <a:rPr lang="fa-IR" sz="3200" b="1" dirty="0">
                <a:cs typeface="B Zar" panose="00000400000000000000" pitchFamily="2" charset="-78"/>
              </a:rPr>
              <a:t>، به وجود </a:t>
            </a:r>
            <a:r>
              <a:rPr lang="fa-IR" sz="3200" b="1" dirty="0" smtClean="0">
                <a:cs typeface="B Zar" panose="00000400000000000000" pitchFamily="2" charset="-78"/>
              </a:rPr>
              <a:t>می آورد</a:t>
            </a:r>
            <a:endParaRPr lang="en-US" sz="32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94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b="1" dirty="0">
                <a:solidFill>
                  <a:prstClr val="white"/>
                </a:solidFill>
                <a:cs typeface="B Zar" panose="00000400000000000000" pitchFamily="2" charset="-78"/>
              </a:rPr>
              <a:t>مقدمه درمان کوتاه مدت راه حل محور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Zar" panose="00000400000000000000" pitchFamily="2" charset="-78"/>
              </a:rPr>
              <a:t>یکی از اصول مهم این درمان این است که مراجع نسبت به </a:t>
            </a:r>
            <a:r>
              <a:rPr lang="fa-IR" sz="2800" b="1" dirty="0" smtClean="0">
                <a:cs typeface="B Zar" panose="00000400000000000000" pitchFamily="2" charset="-78"/>
              </a:rPr>
              <a:t>راه حل های </a:t>
            </a:r>
            <a:r>
              <a:rPr lang="fa-IR" sz="2800" b="1" dirty="0">
                <a:cs typeface="B Zar" panose="00000400000000000000" pitchFamily="2" charset="-78"/>
              </a:rPr>
              <a:t>موجود فعلی، شناخت پیدا </a:t>
            </a:r>
            <a:r>
              <a:rPr lang="fa-IR" sz="2800" b="1" dirty="0" smtClean="0">
                <a:cs typeface="B Zar" panose="00000400000000000000" pitchFamily="2" charset="-78"/>
              </a:rPr>
              <a:t>می کند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>
                <a:cs typeface="B Zar" panose="00000400000000000000" pitchFamily="2" charset="-78"/>
              </a:rPr>
              <a:t>شناختی که </a:t>
            </a:r>
            <a:r>
              <a:rPr lang="fa-IR" sz="2800" b="1" dirty="0" smtClean="0">
                <a:cs typeface="B Zar" panose="00000400000000000000" pitchFamily="2" charset="-78"/>
              </a:rPr>
              <a:t>قابلیت </a:t>
            </a:r>
            <a:r>
              <a:rPr lang="fa-IR" sz="2800" b="1" dirty="0">
                <a:cs typeface="B Zar" panose="00000400000000000000" pitchFamily="2" charset="-78"/>
              </a:rPr>
              <a:t>تبدیل به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واقعیت اجتماعی </a:t>
            </a:r>
            <a:r>
              <a:rPr lang="fa-IR" sz="2800" b="1" dirty="0">
                <a:cs typeface="B Zar" panose="00000400000000000000" pitchFamily="2" charset="-78"/>
              </a:rPr>
              <a:t>و </a:t>
            </a: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راه حل های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جدیدتر </a:t>
            </a:r>
            <a:r>
              <a:rPr lang="fa-IR" sz="2800" b="1" dirty="0">
                <a:cs typeface="B Zar" panose="00000400000000000000" pitchFamily="2" charset="-78"/>
              </a:rPr>
              <a:t>را دارا </a:t>
            </a:r>
            <a:r>
              <a:rPr lang="fa-IR" sz="2800" b="1" dirty="0" smtClean="0">
                <a:cs typeface="B Zar" panose="00000400000000000000" pitchFamily="2" charset="-78"/>
              </a:rPr>
              <a:t>می باشد</a:t>
            </a:r>
          </a:p>
          <a:p>
            <a:pPr algn="r" rtl="1">
              <a:lnSpc>
                <a:spcPct val="150000"/>
              </a:lnSpc>
            </a:pPr>
            <a:endParaRPr lang="en-US" sz="28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054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b="1" dirty="0">
                <a:solidFill>
                  <a:prstClr val="white"/>
                </a:solidFill>
                <a:cs typeface="B Zar" panose="00000400000000000000" pitchFamily="2" charset="-78"/>
              </a:rPr>
              <a:t>مقدمه درمان کوتاه مدت راه حل محور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سه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تفکر اساسی، درمان </a:t>
            </a: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راه حل مدار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را هدایت </a:t>
            </a: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می کند: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>
                <a:cs typeface="B Zar" panose="00000400000000000000" pitchFamily="2" charset="-78"/>
              </a:rPr>
              <a:t>1 )اگر چیزی نشکسته است، آن را ترمیم </a:t>
            </a:r>
            <a:r>
              <a:rPr lang="fa-IR" sz="2800" b="1" dirty="0" smtClean="0">
                <a:cs typeface="B Zar" panose="00000400000000000000" pitchFamily="2" charset="-78"/>
              </a:rPr>
              <a:t>نکنید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>
                <a:cs typeface="B Zar" panose="00000400000000000000" pitchFamily="2" charset="-78"/>
              </a:rPr>
              <a:t>2 )به محض اینکه دانستید چه کاری مؤثر است، آن را بیشتر انجام </a:t>
            </a:r>
            <a:r>
              <a:rPr lang="fa-IR" sz="2800" b="1" dirty="0" smtClean="0">
                <a:cs typeface="B Zar" panose="00000400000000000000" pitchFamily="2" charset="-78"/>
              </a:rPr>
              <a:t>دهید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>
                <a:cs typeface="B Zar" panose="00000400000000000000" pitchFamily="2" charset="-78"/>
              </a:rPr>
              <a:t>3 )اگر </a:t>
            </a:r>
            <a:r>
              <a:rPr lang="fa-IR" sz="2800" b="1" dirty="0" smtClean="0">
                <a:cs typeface="B Zar" panose="00000400000000000000" pitchFamily="2" charset="-78"/>
              </a:rPr>
              <a:t>کاری </a:t>
            </a:r>
            <a:r>
              <a:rPr lang="fa-IR" sz="2800" b="1" dirty="0">
                <a:cs typeface="B Zar" panose="00000400000000000000" pitchFamily="2" charset="-78"/>
              </a:rPr>
              <a:t>مؤثر نیست، آن را دوباره انجام ندهید، </a:t>
            </a:r>
            <a:r>
              <a:rPr lang="fa-IR" sz="2800" b="1" dirty="0" smtClean="0">
                <a:cs typeface="B Zar" panose="00000400000000000000" pitchFamily="2" charset="-78"/>
              </a:rPr>
              <a:t>بلکه کار </a:t>
            </a:r>
            <a:r>
              <a:rPr lang="fa-IR" sz="2800" b="1" dirty="0">
                <a:cs typeface="B Zar" panose="00000400000000000000" pitchFamily="2" charset="-78"/>
              </a:rPr>
              <a:t>متفاوتی انجام </a:t>
            </a:r>
            <a:r>
              <a:rPr lang="fa-IR" sz="2800" b="1" dirty="0" smtClean="0">
                <a:cs typeface="B Zar" panose="00000400000000000000" pitchFamily="2" charset="-78"/>
              </a:rPr>
              <a:t>دهید</a:t>
            </a:r>
            <a:endParaRPr lang="en-US" sz="28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809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 جنوب هرمزان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32083" y="2123266"/>
            <a:ext cx="9892146" cy="25812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cap="all" dirty="0">
                <a:solidFill>
                  <a:prstClr val="white"/>
                </a:solidFill>
                <a:cs typeface="B Zar" panose="00000400000000000000" pitchFamily="2" charset="-78"/>
              </a:rPr>
              <a:t>مقدمه </a:t>
            </a:r>
            <a:r>
              <a:rPr lang="fa-IR" sz="4400" b="1" cap="all" dirty="0" smtClean="0">
                <a:solidFill>
                  <a:prstClr val="white"/>
                </a:solidFill>
                <a:cs typeface="B Zar" panose="00000400000000000000" pitchFamily="2" charset="-78"/>
              </a:rPr>
              <a:t>زوج درمانی و خانواده درمانی </a:t>
            </a:r>
            <a:r>
              <a:rPr lang="fa-IR" sz="4400" b="1" cap="all" dirty="0">
                <a:solidFill>
                  <a:prstClr val="white"/>
                </a:solidFill>
                <a:cs typeface="B Zar" panose="00000400000000000000" pitchFamily="2" charset="-78"/>
              </a:rPr>
              <a:t>کوتاه مدت راه حل محور</a:t>
            </a:r>
            <a:endParaRPr lang="en-US" sz="480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2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cs typeface="B Zar" panose="00000400000000000000" pitchFamily="2" charset="-78"/>
              </a:rPr>
              <a:t>مقدمه زوج درمانی و خانواده درمانی کوتاه مدت راه حل محور 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618" y="1814945"/>
            <a:ext cx="10169238" cy="469669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2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خانواده درمانی و زوج درمانی کوتاه مدت راه حل محور  </a:t>
            </a:r>
            <a:r>
              <a:rPr lang="fa-IR" sz="3200" b="1" dirty="0" smtClean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هدف </a:t>
            </a:r>
            <a:r>
              <a:rPr lang="fa-IR" sz="32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گرا و آینده نگر </a:t>
            </a:r>
            <a:r>
              <a:rPr lang="fa-IR" sz="32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است. </a:t>
            </a:r>
            <a:endParaRPr lang="en-US" sz="32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درمان کوتاه مدت راه حل محور یکی از شاخه های </a:t>
            </a:r>
            <a:r>
              <a:rPr lang="fa-IR" sz="32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رویکرد پست مدرن </a:t>
            </a:r>
            <a:r>
              <a:rPr lang="fa-IR" sz="32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در حیطه خانواده درمانی است که با تمرکز به حل مساله ، تغییر و توجه به راه حل ها به درمان مشکلات میپردازد</a:t>
            </a:r>
            <a:r>
              <a:rPr lang="fa-IR" sz="32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  <a:endParaRPr lang="en-US" sz="32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190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b="1" dirty="0">
                <a:solidFill>
                  <a:prstClr val="white"/>
                </a:solidFill>
                <a:cs typeface="B Zar" panose="00000400000000000000" pitchFamily="2" charset="-78"/>
              </a:rPr>
              <a:t>مقدمه زوج درمانی و خانواده درمانی کوتاه مدت راه حل محور 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619" y="2202873"/>
            <a:ext cx="9892146" cy="360218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6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این </a:t>
            </a:r>
            <a:r>
              <a:rPr lang="fa-IR" sz="36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درمان به دلیل دیدگاه </a:t>
            </a:r>
            <a:r>
              <a:rPr lang="fa-IR" sz="36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غیر آسیب شناختی </a:t>
            </a:r>
            <a:r>
              <a:rPr lang="fa-IR" sz="36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، کوتاه مدت بودن ، ماهیت </a:t>
            </a:r>
            <a:r>
              <a:rPr lang="fa-IR" sz="36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کاربردی و عملی </a:t>
            </a:r>
            <a:r>
              <a:rPr lang="fa-IR" sz="36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آن و </a:t>
            </a:r>
            <a:r>
              <a:rPr lang="fa-IR" sz="36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تکنیک های ساده </a:t>
            </a:r>
            <a:r>
              <a:rPr lang="fa-IR" sz="36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قابل آموزش ، یکی از رایج ترین رویکرد های درمانی کنونی است</a:t>
            </a:r>
            <a:r>
              <a:rPr lang="en-US" sz="36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  <a:endParaRPr lang="en-US" sz="28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396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 جنوب هرمزان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32083" y="2123266"/>
            <a:ext cx="9892146" cy="25812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cap="all" dirty="0" smtClean="0">
                <a:solidFill>
                  <a:prstClr val="white"/>
                </a:solidFill>
                <a:cs typeface="B Zar" panose="00000400000000000000" pitchFamily="2" charset="-78"/>
              </a:rPr>
              <a:t>ویژگی درمان </a:t>
            </a:r>
            <a:r>
              <a:rPr lang="fa-IR" sz="4400" b="1" cap="all" dirty="0">
                <a:solidFill>
                  <a:prstClr val="white"/>
                </a:solidFill>
                <a:cs typeface="B Zar" panose="00000400000000000000" pitchFamily="2" charset="-78"/>
              </a:rPr>
              <a:t>کوتاه مدت راه حل محور</a:t>
            </a:r>
            <a:endParaRPr lang="en-US" sz="480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09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Zar" panose="00000400000000000000" pitchFamily="2" charset="-78"/>
              </a:rPr>
              <a:t>ویژگی درمان راه حل محور </a:t>
            </a:r>
            <a:endParaRPr lang="en-US" sz="40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931832"/>
            <a:ext cx="11014364" cy="4259686"/>
          </a:xfrm>
        </p:spPr>
        <p:txBody>
          <a:bodyPr>
            <a:normAutofit fontScale="92500" lnSpcReduction="10000"/>
          </a:bodyPr>
          <a:lstStyle/>
          <a:p>
            <a:pPr marL="0" lvl="0" indent="0" algn="r" rtl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fa-IR" sz="4000" b="1" cap="all" dirty="0">
                <a:solidFill>
                  <a:srgbClr val="4D1434">
                    <a:lumMod val="60000"/>
                    <a:lumOff val="40000"/>
                  </a:srgbClr>
                </a:solidFill>
                <a:cs typeface="B Zar" panose="00000400000000000000" pitchFamily="2" charset="-78"/>
              </a:rPr>
              <a:t>ویژگی درمان راه حل محور </a:t>
            </a:r>
            <a:r>
              <a:rPr lang="fa-IR" sz="3600" b="1" dirty="0" smtClean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کمک </a:t>
            </a:r>
            <a:r>
              <a:rPr lang="fa-IR" sz="36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به مراجعان برای یافتن </a:t>
            </a:r>
            <a:r>
              <a:rPr lang="fa-IR" sz="36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استثنائات </a:t>
            </a:r>
            <a:r>
              <a:rPr lang="fa-IR" sz="36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است </a:t>
            </a:r>
            <a:endParaRPr lang="fa-IR" sz="3600" b="1" dirty="0" smtClean="0">
              <a:solidFill>
                <a:schemeClr val="tx1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fa-IR" sz="3600" b="1" dirty="0" smtClean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 </a:t>
            </a:r>
            <a:r>
              <a:rPr lang="fa-IR" sz="36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استثنائات </a:t>
            </a:r>
            <a:r>
              <a:rPr lang="fa-IR" sz="36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زمان هایی از گذشته هستند که مشکل با </a:t>
            </a:r>
            <a:r>
              <a:rPr lang="fa-IR" sz="36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شدت کمتری </a:t>
            </a:r>
            <a:r>
              <a:rPr lang="fa-IR" sz="36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وجود داشته یا </a:t>
            </a:r>
            <a:r>
              <a:rPr lang="fa-IR" sz="36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اصلا </a:t>
            </a:r>
            <a:r>
              <a:rPr lang="fa-IR" sz="36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وجود نداشته است</a:t>
            </a:r>
            <a:r>
              <a:rPr lang="fa-IR" sz="3600" b="1" dirty="0" smtClean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  <a:endParaRPr lang="fa-IR" sz="3600" b="1" dirty="0">
              <a:solidFill>
                <a:schemeClr val="tx1"/>
              </a:solidFill>
              <a:latin typeface="Garamond" panose="02020404030301010803"/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525036"/>
            <a:ext cx="5079999" cy="1332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545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Nazanin" panose="00000400000000000000" pitchFamily="2" charset="-78"/>
              </a:rPr>
              <a:t>ویژگی درمان راه حل محور 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931832"/>
            <a:ext cx="11532755" cy="4259686"/>
          </a:xfrm>
        </p:spPr>
        <p:txBody>
          <a:bodyPr>
            <a:normAutofit/>
          </a:bodyPr>
          <a:lstStyle/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3200" b="1" dirty="0" smtClean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این </a:t>
            </a:r>
            <a:r>
              <a:rPr lang="fa-IR" sz="32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درمان بر این عقیده استوار است که مراجعان قادر به </a:t>
            </a:r>
            <a:r>
              <a:rPr lang="fa-IR" sz="32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تشخیص اهداف و شکل دهی راه حل های موثر </a:t>
            </a:r>
            <a:r>
              <a:rPr lang="fa-IR" sz="32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برای موقعیت های مشکل ساز هستند </a:t>
            </a:r>
            <a:endParaRPr lang="fa-IR" sz="3200" b="1" dirty="0" smtClean="0">
              <a:solidFill>
                <a:schemeClr val="tx1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32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و</a:t>
            </a:r>
            <a:r>
              <a:rPr lang="fa-IR" sz="3200" b="1" dirty="0" smtClean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درمانگران با </a:t>
            </a:r>
            <a:r>
              <a:rPr lang="fa-IR" sz="3200" b="1" dirty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کشف راه حل ها و استثنائات و تشویق مراجع </a:t>
            </a:r>
            <a:r>
              <a:rPr lang="fa-IR" sz="32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به تکرار رفتار های مفید تعریف شده تمرکز </a:t>
            </a:r>
            <a:r>
              <a:rPr lang="fa-IR" sz="3200" b="1" dirty="0" smtClean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می کنند</a:t>
            </a:r>
            <a:r>
              <a:rPr lang="fa-IR" sz="3200" b="1" dirty="0">
                <a:solidFill>
                  <a:schemeClr val="tx1"/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525036"/>
            <a:ext cx="5079999" cy="1332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17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معرفی</a:t>
            </a:r>
            <a:endParaRPr lang="en-US" sz="36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7" y="1191449"/>
            <a:ext cx="11348581" cy="47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9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 جنوب هرمزان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32083" y="2123266"/>
            <a:ext cx="9892146" cy="25812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400" b="1" cap="all" dirty="0" smtClean="0">
                <a:solidFill>
                  <a:prstClr val="white"/>
                </a:solidFill>
                <a:cs typeface="B Zar" panose="00000400000000000000" pitchFamily="2" charset="-78"/>
              </a:rPr>
              <a:t>بنیانگذاران  درمان </a:t>
            </a:r>
            <a:r>
              <a:rPr lang="fa-IR" sz="4400" b="1" cap="all" dirty="0">
                <a:solidFill>
                  <a:prstClr val="white"/>
                </a:solidFill>
                <a:cs typeface="B Zar" panose="00000400000000000000" pitchFamily="2" charset="-78"/>
              </a:rPr>
              <a:t>کوتاه مدت راه حل محور</a:t>
            </a:r>
            <a:endParaRPr lang="en-US" sz="480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48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87400"/>
            <a:ext cx="8761413" cy="893232"/>
          </a:xfrm>
        </p:spPr>
        <p:txBody>
          <a:bodyPr>
            <a:noAutofit/>
          </a:bodyPr>
          <a:lstStyle/>
          <a:p>
            <a:pPr algn="ctr" rtl="1"/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بنیانگذاران 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رویکرد راه حل محور</a:t>
            </a:r>
            <a:r>
              <a:rPr lang="fa-IR" dirty="0">
                <a:cs typeface="B Zar" panose="00000400000000000000" pitchFamily="2" charset="-78"/>
              </a:rPr>
              <a:t/>
            </a:r>
            <a:br>
              <a:rPr lang="fa-IR" dirty="0">
                <a:cs typeface="B Zar" panose="00000400000000000000" pitchFamily="2" charset="-78"/>
              </a:rPr>
            </a:b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981200"/>
            <a:ext cx="11249891" cy="42256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>
              <a:defRPr>
                <a:solidFill>
                  <a:srgbClr val="000000"/>
                </a:solidFill>
                <a:latin typeface="Century Gothic" panose="020B0502020202020204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/>
              </a:defRPr>
            </a:lvl5pPr>
            <a:lvl6pPr>
              <a:defRPr>
                <a:solidFill>
                  <a:srgbClr val="000000"/>
                </a:solidFill>
                <a:latin typeface="Century Gothic" panose="020B0502020202020204"/>
              </a:defRPr>
            </a:lvl6pPr>
            <a:lvl7pPr>
              <a:defRPr>
                <a:solidFill>
                  <a:srgbClr val="000000"/>
                </a:solidFill>
                <a:latin typeface="Century Gothic" panose="020B0502020202020204"/>
              </a:defRPr>
            </a:lvl7pPr>
            <a:lvl8pPr>
              <a:defRPr>
                <a:solidFill>
                  <a:srgbClr val="000000"/>
                </a:solidFill>
                <a:latin typeface="Century Gothic" panose="020B0502020202020204"/>
              </a:defRPr>
            </a:lvl8pPr>
            <a:lvl9pPr>
              <a:defRPr>
                <a:solidFill>
                  <a:srgbClr val="000000"/>
                </a:solidFill>
                <a:latin typeface="Century Gothic" panose="020B0502020202020204"/>
              </a:defRPr>
            </a:lvl9pPr>
          </a:lstStyle>
          <a:p>
            <a:pPr marL="0" lvl="0" indent="0" algn="r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بانیان </a:t>
            </a:r>
            <a:r>
              <a:rPr lang="fa-IR" sz="28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رویکرد راه حل محور عبارت اند </a:t>
            </a:r>
            <a:r>
              <a:rPr lang="fa-IR" sz="28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از (استیو دیشازر) ،</a:t>
            </a:r>
          </a:p>
          <a:p>
            <a:pPr marL="0" lvl="0" indent="0" algn="r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 (اینسو </a:t>
            </a:r>
            <a:r>
              <a:rPr lang="fa-IR" sz="28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کیم </a:t>
            </a:r>
            <a:r>
              <a:rPr lang="fa-IR" sz="28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برگ) </a:t>
            </a:r>
            <a:r>
              <a:rPr lang="fa-IR" sz="28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، (ویلیام اوهانلان) و (میشل وینر_داویس)</a:t>
            </a:r>
          </a:p>
          <a:p>
            <a:pPr marL="0" lvl="0" indent="0" algn="r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 استیو دیشازر نظریه اش را خانواده درمانی کوتاه مدت نام گذاری کرده و آن را به عنوان یک رویکرد</a:t>
            </a:r>
            <a:r>
              <a:rPr lang="fa-IR" sz="2800" b="1" dirty="0" smtClean="0">
                <a:solidFill>
                  <a:srgbClr val="C00000"/>
                </a:solidFill>
                <a:latin typeface="Garamond" panose="02020404030301010803"/>
                <a:cs typeface="B Zar" panose="00000400000000000000" pitchFamily="2" charset="-78"/>
              </a:rPr>
              <a:t> اکونومیستی </a:t>
            </a:r>
            <a:r>
              <a:rPr lang="fa-IR" sz="28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توصیف نمود. </a:t>
            </a: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وی زاده سال 1940 در میلواکی آمریکا و در سال 2005 در وین اتریش</a:t>
            </a: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 درگذشت. مهم ترین اثر او کتاب فراتر از معجزه است</a:t>
            </a: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4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  <a:endParaRPr lang="en-US" b="1" dirty="0">
              <a:cs typeface="B Zar" panose="00000400000000000000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65" y="1801092"/>
            <a:ext cx="247996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16" y="3948544"/>
            <a:ext cx="2063461" cy="203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11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 جنوب هرمزان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5009" y="2123266"/>
            <a:ext cx="10588846" cy="25812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000" b="1" cap="all" dirty="0" smtClean="0">
                <a:solidFill>
                  <a:prstClr val="white"/>
                </a:solidFill>
                <a:cs typeface="B Zar" panose="00000400000000000000" pitchFamily="2" charset="-78"/>
              </a:rPr>
              <a:t>فرض های زیربنایی  درمان </a:t>
            </a:r>
            <a:r>
              <a:rPr lang="fa-IR" sz="4000" b="1" cap="all" dirty="0">
                <a:solidFill>
                  <a:prstClr val="white"/>
                </a:solidFill>
                <a:cs typeface="B Zar" panose="00000400000000000000" pitchFamily="2" charset="-78"/>
              </a:rPr>
              <a:t>کوتاه مدت راه حل محور</a:t>
            </a:r>
            <a:endParaRPr lang="en-US" sz="440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21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98500"/>
            <a:ext cx="8825659" cy="98213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34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مفروضه های رویکرد راه حل محور</a:t>
            </a:r>
            <a:r>
              <a:rPr lang="fa-IR" dirty="0">
                <a:cs typeface="B Zar" panose="00000400000000000000" pitchFamily="2" charset="-78"/>
              </a:rPr>
              <a:t/>
            </a:r>
            <a:br>
              <a:rPr lang="fa-IR" dirty="0">
                <a:cs typeface="B Zar" panose="00000400000000000000" pitchFamily="2" charset="-78"/>
              </a:rPr>
            </a:b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008909"/>
            <a:ext cx="11193318" cy="46331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rgbClr val="000000"/>
                </a:solidFill>
                <a:latin typeface="Century Gothic" panose="020B0502020202020204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/>
              </a:defRPr>
            </a:lvl5pPr>
            <a:lvl6pPr>
              <a:defRPr>
                <a:solidFill>
                  <a:srgbClr val="000000"/>
                </a:solidFill>
                <a:latin typeface="Century Gothic" panose="020B0502020202020204"/>
              </a:defRPr>
            </a:lvl6pPr>
            <a:lvl7pPr>
              <a:defRPr>
                <a:solidFill>
                  <a:srgbClr val="000000"/>
                </a:solidFill>
                <a:latin typeface="Century Gothic" panose="020B0502020202020204"/>
              </a:defRPr>
            </a:lvl7pPr>
            <a:lvl8pPr>
              <a:defRPr>
                <a:solidFill>
                  <a:srgbClr val="000000"/>
                </a:solidFill>
                <a:latin typeface="Century Gothic" panose="020B0502020202020204"/>
              </a:defRPr>
            </a:lvl8pPr>
            <a:lvl9pPr>
              <a:defRPr>
                <a:solidFill>
                  <a:srgbClr val="000000"/>
                </a:solidFill>
                <a:latin typeface="Century Gothic" panose="020B0502020202020204"/>
              </a:defRPr>
            </a:lvl9pPr>
          </a:lstStyle>
          <a:p>
            <a:pPr marL="0" lv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fa-IR" sz="20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:</a:t>
            </a:r>
            <a:endParaRPr lang="fa-IR" sz="20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457200" lvl="0" indent="-45720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+mj-lt"/>
              <a:buAutoNum type="arabicPeriod"/>
            </a:pPr>
            <a:endParaRPr lang="fa-IR" sz="2000" b="1" dirty="0" smtClean="0">
              <a:solidFill>
                <a:schemeClr val="accent2">
                  <a:lumMod val="75000"/>
                </a:schemeClr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buClr>
                <a:srgbClr val="83992A"/>
              </a:buClr>
              <a:buSzPct val="115000"/>
              <a:buNone/>
            </a:pPr>
            <a:r>
              <a:rPr lang="fa-IR" sz="2400" b="1" dirty="0" smtClean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مهمترین </a:t>
            </a:r>
            <a:r>
              <a:rPr lang="fa-IR" sz="2400" b="1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فرضیاتی که چینش عناصر درمانی را در رویکرد راه حل محور موجب شده است از این قرارند</a:t>
            </a:r>
            <a:endParaRPr lang="fa-IR" sz="2400" b="1" dirty="0">
              <a:solidFill>
                <a:schemeClr val="accent2">
                  <a:lumMod val="75000"/>
                </a:schemeClr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fa-IR" sz="24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1-هرانسان </a:t>
            </a:r>
            <a:r>
              <a:rPr lang="fa-IR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موجود منحصر به فردی است.</a:t>
            </a:r>
          </a:p>
          <a:p>
            <a:pPr marL="0" lv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fa-IR" sz="24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2-هررابطه </a:t>
            </a:r>
            <a:r>
              <a:rPr lang="fa-IR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انسانی پیکره ای بی مانند و انحصاری است.</a:t>
            </a:r>
          </a:p>
          <a:p>
            <a:pPr mar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fa-IR" sz="2400" b="1" dirty="0" smtClean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3-انسان‌ها </a:t>
            </a:r>
            <a:r>
              <a:rPr lang="fa-IR" sz="2400" b="1" dirty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منابعی ذاتی و بالقوه جهت یاری کردن خودشان در اختیار دارند.</a:t>
            </a:r>
          </a:p>
          <a:p>
            <a:pPr mar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4-تغییر،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عنصری اجتناب ناپذیر و مستمر است.</a:t>
            </a:r>
          </a:p>
          <a:p>
            <a:pPr marL="457200" indent="-45720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+mj-lt"/>
              <a:buAutoNum type="arabicPeriod"/>
            </a:pPr>
            <a:endParaRPr lang="fa-IR" sz="2000" b="1" dirty="0">
              <a:cs typeface="B Zar" panose="00000400000000000000" pitchFamily="2" charset="-78"/>
            </a:endParaRPr>
          </a:p>
          <a:p>
            <a:pPr marL="457200" indent="-45720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+mj-lt"/>
              <a:buAutoNum type="arabicPeriod"/>
            </a:pPr>
            <a:endParaRPr lang="fa-IR" sz="2000" b="1" dirty="0">
              <a:cs typeface="B Zar" panose="00000400000000000000" pitchFamily="2" charset="-78"/>
            </a:endParaRPr>
          </a:p>
          <a:p>
            <a:pPr marL="457200" lvl="0" indent="-45720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+mj-lt"/>
              <a:buAutoNum type="arabicPeriod"/>
            </a:pPr>
            <a:endParaRPr lang="fa-IR" sz="20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457200" lvl="0" indent="-45720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+mj-lt"/>
              <a:buAutoNum type="arabicPeriod"/>
            </a:pPr>
            <a:endParaRPr lang="fa-IR" sz="20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en-US" sz="1600" b="1" dirty="0">
              <a:cs typeface="B Zar" panose="00000400000000000000" pitchFamily="2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77" y="3016827"/>
            <a:ext cx="203835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32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400" b="1">
                <a:solidFill>
                  <a:srgbClr val="B31166">
                    <a:lumMod val="40000"/>
                    <a:lumOff val="60000"/>
                  </a:srgbClr>
                </a:solidFill>
                <a:cs typeface="B Nazanin" panose="00000400000000000000" pitchFamily="2" charset="-78"/>
              </a:rPr>
              <a:t>مفروضه های رویکرد راه حل محور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7" y="2050474"/>
            <a:ext cx="10820400" cy="44750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>
              <a:defRPr>
                <a:solidFill>
                  <a:srgbClr val="000000"/>
                </a:solidFill>
                <a:latin typeface="Century Gothic" panose="020B0502020202020204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/>
              </a:defRPr>
            </a:lvl5pPr>
            <a:lvl6pPr>
              <a:defRPr>
                <a:solidFill>
                  <a:srgbClr val="000000"/>
                </a:solidFill>
                <a:latin typeface="Century Gothic" panose="020B0502020202020204"/>
              </a:defRPr>
            </a:lvl6pPr>
            <a:lvl7pPr>
              <a:defRPr>
                <a:solidFill>
                  <a:srgbClr val="000000"/>
                </a:solidFill>
                <a:latin typeface="Century Gothic" panose="020B0502020202020204"/>
              </a:defRPr>
            </a:lvl7pPr>
            <a:lvl8pPr>
              <a:defRPr>
                <a:solidFill>
                  <a:srgbClr val="000000"/>
                </a:solidFill>
                <a:latin typeface="Century Gothic" panose="020B0502020202020204"/>
              </a:defRPr>
            </a:lvl8pPr>
            <a:lvl9pPr>
              <a:defRPr>
                <a:solidFill>
                  <a:srgbClr val="000000"/>
                </a:solidFill>
                <a:latin typeface="Century Gothic" panose="020B0502020202020204"/>
              </a:defRPr>
            </a:lvl9pPr>
          </a:lstStyle>
          <a:p>
            <a:pPr marL="0" lv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5-ازآنجا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که گذشته را نمی‌توان عوض کرد پس بهتر است بر زمان حال و آینده تمرکز کنیم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  <a:endParaRPr lang="fa-IR" sz="2800" dirty="0">
              <a:solidFill>
                <a:schemeClr val="accent1">
                  <a:lumMod val="75000"/>
                </a:schemeClr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 </a:t>
            </a:r>
            <a:r>
              <a:rPr lang="fa-IR" sz="3200" b="1" dirty="0" smtClean="0">
                <a:solidFill>
                  <a:srgbClr val="00B050"/>
                </a:solidFill>
                <a:latin typeface="Garamond" panose="02020404030301010803"/>
                <a:cs typeface="B Zar" panose="00000400000000000000" pitchFamily="2" charset="-78"/>
              </a:rPr>
              <a:t> 6-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مشکلات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به شیوه‌ای درون فردی تجربه شده‌اند اما می‌توانند به طور میان فردی حل شوند</a:t>
            </a:r>
            <a:r>
              <a:rPr lang="fa-IR" sz="2800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</a:p>
          <a:p>
            <a:pPr marL="0" lv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7-هیچ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علت یگانه و حتی مطلقی جهت پیدایش مشکل وجود ندارد</a:t>
            </a:r>
            <a:r>
              <a:rPr lang="fa-IR" sz="2800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</a:p>
          <a:p>
            <a:pPr marL="0" lv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8-هیچ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موقعیتی در زندگی تماما منفی نیست و همواره با جستجو‌گری می‌توان به عناصر رشد دهنده‌ی نهفته دست یافت.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4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400" b="1">
                <a:solidFill>
                  <a:srgbClr val="B31166">
                    <a:lumMod val="40000"/>
                    <a:lumOff val="60000"/>
                  </a:srgbClr>
                </a:solidFill>
                <a:cs typeface="B Nazanin" panose="00000400000000000000" pitchFamily="2" charset="-78"/>
              </a:rPr>
              <a:t>مفروضه های رویکرد راه حل محور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311400"/>
            <a:ext cx="11607800" cy="44069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/>
              </a:defRPr>
            </a:lvl5pPr>
            <a:lvl6pPr>
              <a:defRPr>
                <a:solidFill>
                  <a:srgbClr val="000000"/>
                </a:solidFill>
                <a:latin typeface="Century Gothic" panose="020B0502020202020204"/>
              </a:defRPr>
            </a:lvl6pPr>
            <a:lvl7pPr>
              <a:defRPr>
                <a:solidFill>
                  <a:srgbClr val="000000"/>
                </a:solidFill>
                <a:latin typeface="Century Gothic" panose="020B0502020202020204"/>
              </a:defRPr>
            </a:lvl7pPr>
            <a:lvl8pPr>
              <a:defRPr>
                <a:solidFill>
                  <a:srgbClr val="000000"/>
                </a:solidFill>
                <a:latin typeface="Century Gothic" panose="020B0502020202020204"/>
              </a:defRPr>
            </a:lvl8pPr>
            <a:lvl9pPr>
              <a:defRPr>
                <a:solidFill>
                  <a:srgbClr val="000000"/>
                </a:solidFill>
                <a:latin typeface="Century Gothic" panose="020B0502020202020204"/>
              </a:defRPr>
            </a:lvl9pPr>
          </a:lstStyle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9-هر </a:t>
            </a:r>
            <a:r>
              <a:rPr lang="fa-IR" sz="32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تغییر کوچک می‌تواند به تغییرات بزرگ منجر شود.</a:t>
            </a: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10-اگرروشی </a:t>
            </a:r>
            <a:r>
              <a:rPr lang="fa-IR" sz="32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کارساز بود آن را عوض نکنید و اگر جواب نداد کاری متفاوت انجام دهید</a:t>
            </a: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endParaRPr lang="fa-IR" sz="3200" b="1" dirty="0">
              <a:solidFill>
                <a:schemeClr val="accent2">
                  <a:lumMod val="75000"/>
                </a:schemeClr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endParaRPr lang="fa-IR" sz="3200" b="1" dirty="0">
              <a:solidFill>
                <a:schemeClr val="accent2">
                  <a:lumMod val="75000"/>
                </a:schemeClr>
              </a:solidFill>
              <a:latin typeface="Garamond" panose="02020404030301010803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779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400" b="1">
                <a:solidFill>
                  <a:srgbClr val="B31166">
                    <a:lumMod val="40000"/>
                    <a:lumOff val="60000"/>
                  </a:srgbClr>
                </a:solidFill>
                <a:cs typeface="B Nazanin" panose="00000400000000000000" pitchFamily="2" charset="-78"/>
              </a:rPr>
              <a:t>مفروضه های رویکرد راه حل محور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311400"/>
            <a:ext cx="11607800" cy="44069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  <a:latin typeface="Century Gothic" panose="020B0502020202020204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/>
              </a:defRPr>
            </a:lvl5pPr>
            <a:lvl6pPr>
              <a:defRPr>
                <a:solidFill>
                  <a:srgbClr val="000000"/>
                </a:solidFill>
                <a:latin typeface="Century Gothic" panose="020B0502020202020204"/>
              </a:defRPr>
            </a:lvl6pPr>
            <a:lvl7pPr>
              <a:defRPr>
                <a:solidFill>
                  <a:srgbClr val="000000"/>
                </a:solidFill>
                <a:latin typeface="Century Gothic" panose="020B0502020202020204"/>
              </a:defRPr>
            </a:lvl7pPr>
            <a:lvl8pPr>
              <a:defRPr>
                <a:solidFill>
                  <a:srgbClr val="000000"/>
                </a:solidFill>
                <a:latin typeface="Century Gothic" panose="020B0502020202020204"/>
              </a:defRPr>
            </a:lvl8pPr>
            <a:lvl9pPr>
              <a:defRPr>
                <a:solidFill>
                  <a:srgbClr val="000000"/>
                </a:solidFill>
                <a:latin typeface="Century Gothic" panose="020B0502020202020204"/>
              </a:defRPr>
            </a:lvl9pPr>
          </a:lstStyle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11-درمانگر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بدون تآسی بر توانمندی مراجع، قدرت یا دانش کافی برای دگرگون سازی او در اختیار ندارند</a:t>
            </a:r>
            <a:r>
              <a:rPr lang="fa-IR" sz="2800" dirty="0">
                <a:solidFill>
                  <a:prstClr val="black"/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12-برای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حل مشکلات نیاز به داشتن اطلاعات همه جانبه و فراوان از سوی درمانگر نیست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.</a:t>
            </a: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endParaRPr lang="fa-IR" sz="2800" b="1" dirty="0">
              <a:solidFill>
                <a:schemeClr val="accent2">
                  <a:lumMod val="75000"/>
                </a:schemeClr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endParaRPr lang="fa-IR" sz="2800" b="1" dirty="0">
              <a:solidFill>
                <a:schemeClr val="accent2">
                  <a:lumMod val="75000"/>
                </a:schemeClr>
              </a:solidFill>
              <a:latin typeface="Garamond" panose="02020404030301010803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304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400" b="1">
                <a:solidFill>
                  <a:srgbClr val="B31166">
                    <a:lumMod val="40000"/>
                    <a:lumOff val="60000"/>
                  </a:srgbClr>
                </a:solidFill>
                <a:cs typeface="B Nazanin" panose="00000400000000000000" pitchFamily="2" charset="-78"/>
              </a:rPr>
              <a:t>مفروضه های رویکرد راه حل محور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311400"/>
            <a:ext cx="11607800" cy="44069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  <a:latin typeface="Century Gothic" panose="020B0502020202020204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/>
              </a:defRPr>
            </a:lvl5pPr>
            <a:lvl6pPr>
              <a:defRPr>
                <a:solidFill>
                  <a:srgbClr val="000000"/>
                </a:solidFill>
                <a:latin typeface="Century Gothic" panose="020B0502020202020204"/>
              </a:defRPr>
            </a:lvl6pPr>
            <a:lvl7pPr>
              <a:defRPr>
                <a:solidFill>
                  <a:srgbClr val="000000"/>
                </a:solidFill>
                <a:latin typeface="Century Gothic" panose="020B0502020202020204"/>
              </a:defRPr>
            </a:lvl7pPr>
            <a:lvl8pPr>
              <a:defRPr>
                <a:solidFill>
                  <a:srgbClr val="000000"/>
                </a:solidFill>
                <a:latin typeface="Century Gothic" panose="020B0502020202020204"/>
              </a:defRPr>
            </a:lvl8pPr>
            <a:lvl9pPr>
              <a:defRPr>
                <a:solidFill>
                  <a:srgbClr val="000000"/>
                </a:solidFill>
                <a:latin typeface="Century Gothic" panose="020B0502020202020204"/>
              </a:defRPr>
            </a:lvl9pPr>
          </a:lstStyle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13-گاهی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اوقات برای حل مشکل روش خطی یا مستقیم جواب نمی‌دهد ، در این گونه موارد ممکن است یک روش 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   غیرمنطقی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مانند فن‌های تناقضی، تجویز نشانه و آزمایشات همراه با سختی کارساز 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/>
                <a:cs typeface="B Zar" panose="00000400000000000000" pitchFamily="2" charset="-78"/>
              </a:rPr>
              <a:t>باشد</a:t>
            </a: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endParaRPr lang="fa-IR" sz="2800" b="1" dirty="0">
              <a:solidFill>
                <a:schemeClr val="accent2">
                  <a:lumMod val="75000"/>
                </a:schemeClr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239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 جنوب هرمزان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5009" y="2123266"/>
            <a:ext cx="10588846" cy="25812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000" b="1" cap="all" dirty="0" smtClean="0">
                <a:solidFill>
                  <a:prstClr val="white"/>
                </a:solidFill>
                <a:cs typeface="B Zar" panose="00000400000000000000" pitchFamily="2" charset="-78"/>
              </a:rPr>
              <a:t>اصول کاری درمان </a:t>
            </a:r>
            <a:r>
              <a:rPr lang="fa-IR" sz="4000" b="1" cap="all" dirty="0">
                <a:solidFill>
                  <a:prstClr val="white"/>
                </a:solidFill>
                <a:cs typeface="B Zar" panose="00000400000000000000" pitchFamily="2" charset="-78"/>
              </a:rPr>
              <a:t>کوتاه مدت راه حل محور</a:t>
            </a:r>
            <a:endParaRPr lang="en-US" sz="440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58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 جنوب هرمزان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32083" y="2123266"/>
            <a:ext cx="9892146" cy="25812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5400" b="1" cap="all" dirty="0" smtClean="0">
                <a:solidFill>
                  <a:schemeClr val="bg1"/>
                </a:solidFill>
                <a:cs typeface="B Zar" panose="00000400000000000000" pitchFamily="2" charset="-78"/>
              </a:rPr>
              <a:t>فهرست مطالب کارگاه</a:t>
            </a:r>
            <a:r>
              <a:rPr lang="fa-IR" sz="5400" b="1" cap="all" dirty="0">
                <a:solidFill>
                  <a:schemeClr val="bg1"/>
                </a:solidFill>
                <a:cs typeface="B Zar" panose="00000400000000000000" pitchFamily="2" charset="-78"/>
              </a:rPr>
              <a:t/>
            </a:r>
            <a:br>
              <a:rPr lang="fa-IR" sz="5400" b="1" cap="all" dirty="0">
                <a:solidFill>
                  <a:schemeClr val="bg1"/>
                </a:solidFill>
                <a:cs typeface="B Zar" panose="00000400000000000000" pitchFamily="2" charset="-78"/>
              </a:rPr>
            </a:br>
            <a:endParaRPr lang="en-US" sz="400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07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cs typeface="B Zar" panose="00000400000000000000" pitchFamily="2" charset="-78"/>
              </a:rPr>
              <a:t>فهرست مطالب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524000"/>
            <a:ext cx="1753346" cy="37941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80300" y="1327150"/>
            <a:ext cx="3553571" cy="576262"/>
          </a:xfrm>
        </p:spPr>
        <p:txBody>
          <a:bodyPr/>
          <a:lstStyle/>
          <a:p>
            <a:pPr algn="r" rtl="1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30037" y="2256894"/>
            <a:ext cx="9795164" cy="4296306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6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مقدمه درمان </a:t>
            </a:r>
            <a:r>
              <a:rPr lang="fa-IR" sz="36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راه حل محور</a:t>
            </a:r>
            <a:endParaRPr lang="fa-IR" sz="3600" b="1" dirty="0">
              <a:solidFill>
                <a:srgbClr val="002060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خاستگاه رویکرد راه حل محور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مفروضه های رویکرد راه حل محور</a:t>
            </a:r>
          </a:p>
          <a:p>
            <a:pPr algn="r" rtl="1">
              <a:lnSpc>
                <a:spcPct val="150000"/>
              </a:lnSpc>
            </a:pPr>
            <a:endParaRPr lang="en-US" sz="24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82" y="2362200"/>
            <a:ext cx="2133600" cy="2625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85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cs typeface="B Zar" panose="00000400000000000000" pitchFamily="2" charset="-78"/>
              </a:rPr>
              <a:t>فهرست مطالب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524000"/>
            <a:ext cx="1753346" cy="37941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80300" y="1327150"/>
            <a:ext cx="3553571" cy="576262"/>
          </a:xfrm>
        </p:spPr>
        <p:txBody>
          <a:bodyPr/>
          <a:lstStyle/>
          <a:p>
            <a:pPr algn="r" rtl="1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30037" y="2256894"/>
            <a:ext cx="9795164" cy="4296306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اصول </a:t>
            </a:r>
            <a:r>
              <a:rPr lang="fa-IR" sz="36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کاری درمان کوتاه مدت راه حل محور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ویژگی های درمانگر راه حل محور</a:t>
            </a:r>
            <a:endParaRPr lang="en-US" sz="3600" b="1" dirty="0">
              <a:solidFill>
                <a:srgbClr val="002060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lvl="0" algn="r" rtl="1">
              <a:lnSpc>
                <a:spcPct val="150000"/>
              </a:lnSpc>
              <a:buClr>
                <a:srgbClr val="B31166"/>
              </a:buClr>
            </a:pPr>
            <a:r>
              <a:rPr lang="fa-IR" sz="36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ساخته شدن راه حل ها</a:t>
            </a:r>
          </a:p>
          <a:p>
            <a:pPr algn="r" rtl="1">
              <a:lnSpc>
                <a:spcPct val="150000"/>
              </a:lnSpc>
            </a:pPr>
            <a:endParaRPr lang="en-US" sz="24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solidFill>
                <a:prstClr val="black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36" y="3318163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76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prstClr val="white"/>
                </a:solidFill>
                <a:cs typeface="B Zar" panose="00000400000000000000" pitchFamily="2" charset="-78"/>
              </a:rPr>
              <a:t>فهرست مطالب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r" rtl="1">
              <a:lnSpc>
                <a:spcPct val="150000"/>
              </a:lnSpc>
              <a:buClr>
                <a:srgbClr val="903163"/>
              </a:buClr>
            </a:pPr>
            <a:r>
              <a:rPr lang="fa-IR" sz="24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مفهوم مقاومت در دیدگاه راه حل محور</a:t>
            </a:r>
          </a:p>
          <a:p>
            <a:pPr lvl="0" algn="r" rtl="1">
              <a:lnSpc>
                <a:spcPct val="150000"/>
              </a:lnSpc>
              <a:buClr>
                <a:srgbClr val="903163"/>
              </a:buClr>
            </a:pPr>
            <a:r>
              <a:rPr lang="fa-IR" sz="24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ملاک </a:t>
            </a:r>
            <a:r>
              <a:rPr lang="fa-IR" sz="24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های تدوین اهداف در رویکرد راه حل محور</a:t>
            </a:r>
          </a:p>
          <a:p>
            <a:pPr lvl="0" algn="r" rtl="1">
              <a:lnSpc>
                <a:spcPct val="150000"/>
              </a:lnSpc>
              <a:buClr>
                <a:srgbClr val="903163"/>
              </a:buClr>
            </a:pPr>
            <a:r>
              <a:rPr lang="fa-IR" sz="24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فرآیند درمان در </a:t>
            </a:r>
            <a:r>
              <a:rPr lang="en-US" sz="24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SFBT</a:t>
            </a:r>
            <a:r>
              <a:rPr lang="fa-IR" sz="24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(</a:t>
            </a:r>
            <a:r>
              <a:rPr lang="en-US" sz="2000" b="1" cap="all" dirty="0">
                <a:solidFill>
                  <a:srgbClr val="4D1434"/>
                </a:solidFill>
                <a:cs typeface="B Zar" panose="00000400000000000000" pitchFamily="2" charset="-78"/>
              </a:rPr>
              <a:t>Solution-focused brief therapy</a:t>
            </a:r>
            <a:r>
              <a:rPr lang="fa-IR" sz="24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)</a:t>
            </a:r>
            <a:endParaRPr lang="en-US" sz="2400" b="1" dirty="0">
              <a:solidFill>
                <a:srgbClr val="002060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lvl="0" algn="r" rtl="1">
              <a:lnSpc>
                <a:spcPct val="150000"/>
              </a:lnSpc>
              <a:buClr>
                <a:srgbClr val="903163"/>
              </a:buClr>
            </a:pPr>
            <a:r>
              <a:rPr lang="fa-IR" sz="24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فنون درمانی رویکرد راه حل محور</a:t>
            </a:r>
            <a:endParaRPr lang="en-US" sz="2400" b="1" dirty="0">
              <a:solidFill>
                <a:srgbClr val="002060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algn="r" rtl="1"/>
            <a:endParaRPr lang="en-US" sz="1400" dirty="0">
              <a:cs typeface="B Zar" panose="00000400000000000000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2957945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03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prstClr val="white"/>
                </a:solidFill>
                <a:cs typeface="B Zar" panose="00000400000000000000" pitchFamily="2" charset="-78"/>
              </a:rPr>
              <a:t>فهرست مطالب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r" rtl="1">
              <a:lnSpc>
                <a:spcPct val="150000"/>
              </a:lnSpc>
              <a:buClr>
                <a:srgbClr val="903163"/>
              </a:buClr>
            </a:pPr>
            <a:r>
              <a:rPr lang="fa-IR" sz="28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فنون </a:t>
            </a:r>
            <a:r>
              <a:rPr lang="fa-IR" sz="28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ایجاد تغییر در رویکرد راه حل محور</a:t>
            </a:r>
            <a:endParaRPr lang="en-US" sz="2800" b="1" dirty="0">
              <a:solidFill>
                <a:srgbClr val="002060"/>
              </a:solidFill>
              <a:latin typeface="Garamond" panose="02020404030301010803"/>
              <a:cs typeface="B Zar" panose="00000400000000000000" pitchFamily="2" charset="-78"/>
            </a:endParaRPr>
          </a:p>
          <a:p>
            <a:pPr lvl="0" algn="r" rtl="1">
              <a:lnSpc>
                <a:spcPct val="150000"/>
              </a:lnSpc>
              <a:buClr>
                <a:srgbClr val="903163"/>
              </a:buClr>
            </a:pPr>
            <a:r>
              <a:rPr lang="fa-IR" sz="2800" b="1" dirty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مقایسه ویژگی درمان کوتاه مدت راه حل مدار با درمان های </a:t>
            </a:r>
            <a:r>
              <a:rPr lang="fa-IR" sz="28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طولانی</a:t>
            </a:r>
          </a:p>
          <a:p>
            <a:pPr lvl="0" algn="r" rtl="1">
              <a:lnSpc>
                <a:spcPct val="150000"/>
              </a:lnSpc>
              <a:buClr>
                <a:srgbClr val="903163"/>
              </a:buClr>
            </a:pPr>
            <a:r>
              <a:rPr lang="fa-IR" sz="28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 مدت</a:t>
            </a:r>
          </a:p>
          <a:p>
            <a:pPr lvl="0" algn="r" rtl="1">
              <a:lnSpc>
                <a:spcPct val="150000"/>
              </a:lnSpc>
              <a:buClr>
                <a:srgbClr val="903163"/>
              </a:buClr>
            </a:pPr>
            <a:r>
              <a:rPr lang="fa-IR" sz="2800" b="1" dirty="0" smtClean="0">
                <a:solidFill>
                  <a:srgbClr val="002060"/>
                </a:solidFill>
                <a:latin typeface="Garamond" panose="02020404030301010803"/>
                <a:cs typeface="B Zar" panose="00000400000000000000" pitchFamily="2" charset="-78"/>
              </a:rPr>
              <a:t>پروتکل زوج درمانی و خانواده درمانی کوتاه مدت راه حل محور</a:t>
            </a:r>
            <a:endParaRPr lang="en-US" sz="24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algn="r" rtl="1"/>
            <a:endParaRPr lang="en-US" sz="1400" dirty="0">
              <a:cs typeface="B Zar" panose="00000400000000000000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" y="2556163"/>
            <a:ext cx="2133600" cy="341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777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 جنوب هرمزان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32083" y="2123266"/>
            <a:ext cx="9892146" cy="25812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cap="all" dirty="0">
                <a:solidFill>
                  <a:prstClr val="white"/>
                </a:solidFill>
                <a:cs typeface="B Zar" panose="00000400000000000000" pitchFamily="2" charset="-78"/>
              </a:rPr>
              <a:t>مقدمه درمان کوتاه مدت راه حل محور</a:t>
            </a:r>
            <a:endParaRPr lang="en-US" sz="480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35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Zar" panose="00000400000000000000" pitchFamily="2" charset="-78"/>
              </a:rPr>
              <a:t>مقدمه درمان کوتاه مدت راه حل محور</a:t>
            </a:r>
            <a:endParaRPr lang="en-US" sz="36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درمان کوتاه</a:t>
            </a:r>
            <a:r>
              <a:rPr lang="en-US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 smtClean="0">
                <a:cs typeface="B Zar" panose="00000400000000000000" pitchFamily="2" charset="-78"/>
              </a:rPr>
              <a:t>مدت راه</a:t>
            </a:r>
            <a:r>
              <a:rPr lang="en-US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 smtClean="0">
                <a:cs typeface="B Zar" panose="00000400000000000000" pitchFamily="2" charset="-78"/>
              </a:rPr>
              <a:t>حل</a:t>
            </a:r>
            <a:r>
              <a:rPr lang="en-US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 smtClean="0">
                <a:cs typeface="B Zar" panose="00000400000000000000" pitchFamily="2" charset="-78"/>
              </a:rPr>
              <a:t>مدار </a:t>
            </a:r>
            <a:r>
              <a:rPr lang="fa-IR" sz="2800" b="1" dirty="0">
                <a:cs typeface="B Zar" panose="00000400000000000000" pitchFamily="2" charset="-78"/>
              </a:rPr>
              <a:t>یک رویکرد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غیر آسیب شناختی </a:t>
            </a:r>
            <a:r>
              <a:rPr lang="fa-IR" sz="2800" b="1" dirty="0">
                <a:cs typeface="B Zar" panose="00000400000000000000" pitchFamily="2" charset="-78"/>
              </a:rPr>
              <a:t>به درمان است که به جای تمرکز بر </a:t>
            </a: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مشکلات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و بیماری ها</a:t>
            </a:r>
            <a:r>
              <a:rPr lang="fa-IR" sz="2800" b="1" dirty="0">
                <a:cs typeface="B Zar" panose="00000400000000000000" pitchFamily="2" charset="-78"/>
              </a:rPr>
              <a:t>، بر </a:t>
            </a:r>
            <a:r>
              <a:rPr lang="fa-IR" sz="2800" b="1" dirty="0" smtClean="0">
                <a:cs typeface="B Zar" panose="00000400000000000000" pitchFamily="2" charset="-78"/>
              </a:rPr>
              <a:t>جنبه های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مثبت و سالم </a:t>
            </a:r>
            <a:r>
              <a:rPr lang="fa-IR" sz="2800" b="1" dirty="0">
                <a:cs typeface="B Zar" panose="00000400000000000000" pitchFamily="2" charset="-78"/>
              </a:rPr>
              <a:t>زندگی تأکید </a:t>
            </a:r>
            <a:r>
              <a:rPr lang="fa-IR" sz="2800" b="1" dirty="0" smtClean="0">
                <a:cs typeface="B Zar" panose="00000400000000000000" pitchFamily="2" charset="-78"/>
              </a:rPr>
              <a:t>می کند.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>
                <a:cs typeface="B Zar" panose="00000400000000000000" pitchFamily="2" charset="-78"/>
              </a:rPr>
              <a:t>بدین ترتیب درمانگران </a:t>
            </a:r>
            <a:r>
              <a:rPr lang="fa-IR" sz="2800" b="1" dirty="0" smtClean="0">
                <a:cs typeface="B Zar" panose="00000400000000000000" pitchFamily="2" charset="-78"/>
              </a:rPr>
              <a:t>راه حل مدار </a:t>
            </a:r>
            <a:r>
              <a:rPr lang="fa-IR" sz="2800" b="1" dirty="0">
                <a:cs typeface="B Zar" panose="00000400000000000000" pitchFamily="2" charset="-78"/>
              </a:rPr>
              <a:t>به جای توجه به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کمبودها و </a:t>
            </a: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ناتوانی ها</a:t>
            </a:r>
            <a:r>
              <a:rPr lang="fa-IR" sz="2800" b="1" dirty="0">
                <a:cs typeface="B Zar" panose="00000400000000000000" pitchFamily="2" charset="-78"/>
              </a:rPr>
              <a:t>، پایه اولیه </a:t>
            </a:r>
            <a:r>
              <a:rPr lang="fa-IR" sz="2800" b="1" dirty="0" smtClean="0">
                <a:cs typeface="B Zar" panose="00000400000000000000" pitchFamily="2" charset="-78"/>
              </a:rPr>
              <a:t>کارشان </a:t>
            </a:r>
            <a:r>
              <a:rPr lang="fa-IR" sz="2800" b="1" dirty="0">
                <a:cs typeface="B Zar" panose="00000400000000000000" pitchFamily="2" charset="-78"/>
              </a:rPr>
              <a:t>را بر روی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نیروها، منابع و </a:t>
            </a: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توانائی های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مراجع </a:t>
            </a:r>
            <a:r>
              <a:rPr lang="fa-IR" sz="2800" b="1" dirty="0">
                <a:cs typeface="B Zar" panose="00000400000000000000" pitchFamily="2" charset="-78"/>
              </a:rPr>
              <a:t>قرار </a:t>
            </a:r>
            <a:r>
              <a:rPr lang="fa-IR" sz="2800" b="1" dirty="0" smtClean="0">
                <a:cs typeface="B Zar" panose="00000400000000000000" pitchFamily="2" charset="-78"/>
              </a:rPr>
              <a:t>می دهند</a:t>
            </a:r>
            <a:endParaRPr lang="en-US" sz="28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308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8571</TotalTime>
  <Words>1081</Words>
  <Application>Microsoft Office PowerPoint</Application>
  <PresentationFormat>Custom</PresentationFormat>
  <Paragraphs>114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Dividend</vt:lpstr>
      <vt:lpstr>Solution-focused brief therapy</vt:lpstr>
      <vt:lpstr>PowerPoint Presentation</vt:lpstr>
      <vt:lpstr>PowerPoint Presentation</vt:lpstr>
      <vt:lpstr>فهرست مطالب</vt:lpstr>
      <vt:lpstr>فهرست مطالب</vt:lpstr>
      <vt:lpstr>فهرست مطالب</vt:lpstr>
      <vt:lpstr>فهرست مطالب</vt:lpstr>
      <vt:lpstr>PowerPoint Presentation</vt:lpstr>
      <vt:lpstr>مقدمه درمان کوتاه مدت راه حل محور</vt:lpstr>
      <vt:lpstr>مقدمه درمان کوتاه مدت راه حل محور</vt:lpstr>
      <vt:lpstr>مقدمه درمان کوتاه مدت راه حل محور</vt:lpstr>
      <vt:lpstr>مقدمه درمان کوتاه مدت راه حل محور</vt:lpstr>
      <vt:lpstr>مقدمه درمان کوتاه مدت راه حل محور</vt:lpstr>
      <vt:lpstr>PowerPoint Presentation</vt:lpstr>
      <vt:lpstr>مقدمه زوج درمانی و خانواده درمانی کوتاه مدت راه حل محور </vt:lpstr>
      <vt:lpstr>مقدمه زوج درمانی و خانواده درمانی کوتاه مدت راه حل محور </vt:lpstr>
      <vt:lpstr>PowerPoint Presentation</vt:lpstr>
      <vt:lpstr>ویژگی درمان راه حل محور </vt:lpstr>
      <vt:lpstr>ویژگی درمان راه حل محور </vt:lpstr>
      <vt:lpstr>PowerPoint Presentation</vt:lpstr>
      <vt:lpstr>بنیانگذاران  رویکرد راه حل محور </vt:lpstr>
      <vt:lpstr>PowerPoint Presentation</vt:lpstr>
      <vt:lpstr>مفروضه های رویکرد راه حل محور </vt:lpstr>
      <vt:lpstr>مفروضه های رویکرد راه حل محور</vt:lpstr>
      <vt:lpstr>مفروضه های رویکرد راه حل محور</vt:lpstr>
      <vt:lpstr>مفروضه های رویکرد راه حل محور</vt:lpstr>
      <vt:lpstr>مفروضه های رویکرد راه حل محور</vt:lpstr>
      <vt:lpstr>PowerPoint Presentation</vt:lpstr>
    </vt:vector>
  </TitlesOfParts>
  <Company>madsg.com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KhastKhodaei;Me</dc:creator>
  <dc:description>madsg.com</dc:description>
  <cp:lastModifiedBy>09018868042</cp:lastModifiedBy>
  <cp:revision>519</cp:revision>
  <dcterms:created xsi:type="dcterms:W3CDTF">2014-03-10T21:51:02Z</dcterms:created>
  <dcterms:modified xsi:type="dcterms:W3CDTF">2023-03-10T17:21:18Z</dcterms:modified>
</cp:coreProperties>
</file>